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0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023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991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/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jpe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4.jpeg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jpeg"/><Relationship Id="rId9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2.png"/><Relationship Id="rId5" Type="http://schemas.openxmlformats.org/officeDocument/2006/relationships/image" Target="../media/image4.jpeg"/><Relationship Id="rId10" Type="http://schemas.openxmlformats.org/officeDocument/2006/relationships/image" Target="../media/image18.sv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2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0" r="14450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4139513" cy="1925546"/>
          </a:xfrm>
        </p:spPr>
        <p:txBody>
          <a:bodyPr anchor="b">
            <a:normAutofit/>
          </a:bodyPr>
          <a:lstStyle/>
          <a:p>
            <a:r>
              <a:rPr lang="en-US" sz="4000"/>
              <a:t>Boston Crime Incident Report Dashboard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r>
              <a:rPr lang="en-US" sz="2000"/>
              <a:t>By: Xiaotong Ma, Szuyun Hao, John DiSessa, and Tomo Yoshii</a:t>
            </a:r>
            <a:endParaRPr lang="en-US" sz="2000" dirty="0"/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Logo&#10;&#10;Description automatically generated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333" y="152431"/>
            <a:ext cx="1239113" cy="123911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6517"/>
    </mc:Choice>
    <mc:Fallback xmlns="">
      <p:transition spd="slow" advTm="16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4546"/>
            <a:ext cx="12192000" cy="685345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pic>
        <p:nvPicPr>
          <p:cNvPr id="6" name="Picture 5" descr="Logo&#10;&#10;Description automatically generated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6353" y="5541676"/>
            <a:ext cx="1239113" cy="1239113"/>
          </a:xfrm>
          <a:prstGeom prst="rect">
            <a:avLst/>
          </a:prstGeom>
        </p:spPr>
      </p:pic>
      <p:pic>
        <p:nvPicPr>
          <p:cNvPr id="2050" name="Picture 2" descr="Traffic congestion in Boston ranked 2nd worst in US in 2020 despite  dropping to lowest levels since 1995 - masslive.com">
            <a:extLst>
              <a:ext uri="{FF2B5EF4-FFF2-40B4-BE49-F238E27FC236}">
                <a16:creationId xmlns:a16="http://schemas.microsoft.com/office/drawing/2014/main" id="{D45DC5B9-E379-4E3B-BE3E-803AAC46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617" y="1309093"/>
            <a:ext cx="2673292" cy="178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dult Learning Theory and Its Importance in Employee Training">
            <a:extLst>
              <a:ext uri="{FF2B5EF4-FFF2-40B4-BE49-F238E27FC236}">
                <a16:creationId xmlns:a16="http://schemas.microsoft.com/office/drawing/2014/main" id="{6DF654D3-8A35-4AAB-8D1B-0D152135A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617" y="3193417"/>
            <a:ext cx="2673292" cy="133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xpert perspective: what is DEI and how to bring DEI change into your  organization? - prox">
            <a:extLst>
              <a:ext uri="{FF2B5EF4-FFF2-40B4-BE49-F238E27FC236}">
                <a16:creationId xmlns:a16="http://schemas.microsoft.com/office/drawing/2014/main" id="{C9CF7FEE-F024-4418-86C0-4462929DC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617" y="4632468"/>
            <a:ext cx="2673292" cy="15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10">
            <a:extLst>
              <a:ext uri="{FF2B5EF4-FFF2-40B4-BE49-F238E27FC236}">
                <a16:creationId xmlns:a16="http://schemas.microsoft.com/office/drawing/2014/main" id="{22F06648-C0DD-46F4-A8AC-EE5F70996E1D}"/>
              </a:ext>
            </a:extLst>
          </p:cNvPr>
          <p:cNvSpPr txBox="1"/>
          <p:nvPr/>
        </p:nvSpPr>
        <p:spPr>
          <a:xfrm>
            <a:off x="666706" y="2177754"/>
            <a:ext cx="47212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  <a:uFillTx/>
                <a:latin typeface="Calibri" panose="020F0502020204030204" charset="0"/>
                <a:cs typeface="Calibri" panose="020F0502020204030204" charset="0"/>
              </a:rPr>
              <a:t>Improve driving </a:t>
            </a:r>
            <a:r>
              <a:rPr lang="en-US" kern="0" dirty="0">
                <a:latin typeface="Calibri" panose="020F0502020204030204" charset="0"/>
                <a:cs typeface="Calibri" panose="020F0502020204030204" charset="0"/>
              </a:rPr>
              <a:t>c</a:t>
            </a:r>
            <a:r>
              <a:rPr lang="en-US" kern="0" dirty="0">
                <a:solidFill>
                  <a:schemeClr val="tx1"/>
                </a:solidFill>
                <a:uFillTx/>
                <a:latin typeface="Calibri" panose="020F0502020204030204" charset="0"/>
                <a:cs typeface="Calibri" panose="020F0502020204030204" charset="0"/>
              </a:rPr>
              <a:t>onditions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  <a:uFillTx/>
                <a:latin typeface="Calibri" panose="020F0502020204030204" charset="0"/>
                <a:cs typeface="Calibri" panose="020F0502020204030204" charset="0"/>
              </a:rPr>
              <a:t>Increase police presence in high frequency areas and times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kern="0" dirty="0">
                <a:latin typeface="Calibri" panose="020F0502020204030204" charset="0"/>
                <a:cs typeface="Calibri" panose="020F0502020204030204" charset="0"/>
              </a:rPr>
              <a:t>Remove polices that unfairly discriminate against people of color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  <a:uFillTx/>
                <a:latin typeface="Calibri" panose="020F0502020204030204" charset="0"/>
                <a:cs typeface="Calibri" panose="020F0502020204030204" charset="0"/>
              </a:rPr>
              <a:t>Hold police more accountable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kern="0" dirty="0">
                <a:latin typeface="Calibri" panose="020F0502020204030204" charset="0"/>
                <a:cs typeface="Calibri" panose="020F0502020204030204" charset="0"/>
              </a:rPr>
              <a:t>Legal literacy classes</a:t>
            </a:r>
            <a:endParaRPr lang="en-US" kern="0" dirty="0">
              <a:solidFill>
                <a:schemeClr val="tx1"/>
              </a:solidFill>
              <a:uFillTx/>
              <a:latin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13" name="图形 80">
            <a:extLst>
              <a:ext uri="{FF2B5EF4-FFF2-40B4-BE49-F238E27FC236}">
                <a16:creationId xmlns:a16="http://schemas.microsoft.com/office/drawing/2014/main" id="{E3CF3ACC-7F7B-4577-8641-7DAFE3C92E2F}"/>
              </a:ext>
            </a:extLst>
          </p:cNvPr>
          <p:cNvGrpSpPr/>
          <p:nvPr/>
        </p:nvGrpSpPr>
        <p:grpSpPr>
          <a:xfrm>
            <a:off x="384104" y="1917612"/>
            <a:ext cx="6948685" cy="3061989"/>
            <a:chOff x="3544046" y="2423022"/>
            <a:chExt cx="5108988" cy="2128024"/>
          </a:xfrm>
        </p:grpSpPr>
        <p:sp>
          <p:nvSpPr>
            <p:cNvPr id="15" name="任意多边形: 形状 82">
              <a:extLst>
                <a:ext uri="{FF2B5EF4-FFF2-40B4-BE49-F238E27FC236}">
                  <a16:creationId xmlns:a16="http://schemas.microsoft.com/office/drawing/2014/main" id="{708EDB15-3B69-4DC3-B6F0-9B3947561DFA}"/>
                </a:ext>
              </a:extLst>
            </p:cNvPr>
            <p:cNvSpPr/>
            <p:nvPr/>
          </p:nvSpPr>
          <p:spPr>
            <a:xfrm>
              <a:off x="3669054" y="2423022"/>
              <a:ext cx="4983980" cy="2128024"/>
            </a:xfrm>
            <a:custGeom>
              <a:avLst/>
              <a:gdLst>
                <a:gd name="connsiteX0" fmla="*/ 4983980 w 4983980"/>
                <a:gd name="connsiteY0" fmla="*/ 2128024 h 2128024"/>
                <a:gd name="connsiteX1" fmla="*/ 1172783 w 4983980"/>
                <a:gd name="connsiteY1" fmla="*/ 2128024 h 2128024"/>
                <a:gd name="connsiteX2" fmla="*/ 1126764 w 4983980"/>
                <a:gd name="connsiteY2" fmla="*/ 2058299 h 2128024"/>
                <a:gd name="connsiteX3" fmla="*/ 4914255 w 4983980"/>
                <a:gd name="connsiteY3" fmla="*/ 2058299 h 2128024"/>
                <a:gd name="connsiteX4" fmla="*/ 4914255 w 4983980"/>
                <a:gd name="connsiteY4" fmla="*/ 69726 h 2128024"/>
                <a:gd name="connsiteX5" fmla="*/ 69726 w 4983980"/>
                <a:gd name="connsiteY5" fmla="*/ 69726 h 2128024"/>
                <a:gd name="connsiteX6" fmla="*/ 69726 w 4983980"/>
                <a:gd name="connsiteY6" fmla="*/ 1694331 h 2128024"/>
                <a:gd name="connsiteX7" fmla="*/ 0 w 4983980"/>
                <a:gd name="connsiteY7" fmla="*/ 1694331 h 2128024"/>
                <a:gd name="connsiteX8" fmla="*/ 0 w 4983980"/>
                <a:gd name="connsiteY8" fmla="*/ 0 h 2128024"/>
                <a:gd name="connsiteX9" fmla="*/ 4983980 w 4983980"/>
                <a:gd name="connsiteY9" fmla="*/ 0 h 212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83980" h="2128024">
                  <a:moveTo>
                    <a:pt x="4983980" y="2128024"/>
                  </a:moveTo>
                  <a:lnTo>
                    <a:pt x="1172783" y="2128024"/>
                  </a:lnTo>
                  <a:lnTo>
                    <a:pt x="1126764" y="2058299"/>
                  </a:lnTo>
                  <a:lnTo>
                    <a:pt x="4914255" y="2058299"/>
                  </a:lnTo>
                  <a:lnTo>
                    <a:pt x="4914255" y="69726"/>
                  </a:lnTo>
                  <a:lnTo>
                    <a:pt x="69726" y="69726"/>
                  </a:lnTo>
                  <a:lnTo>
                    <a:pt x="69726" y="1694331"/>
                  </a:lnTo>
                  <a:lnTo>
                    <a:pt x="0" y="1694331"/>
                  </a:lnTo>
                  <a:lnTo>
                    <a:pt x="0" y="0"/>
                  </a:lnTo>
                  <a:lnTo>
                    <a:pt x="4983980" y="0"/>
                  </a:lnTo>
                  <a:close/>
                </a:path>
              </a:pathLst>
            </a:custGeom>
            <a:solidFill>
              <a:srgbClr val="26529E"/>
            </a:solidFill>
            <a:ln w="1392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任意多边形: 形状 83">
              <a:extLst>
                <a:ext uri="{FF2B5EF4-FFF2-40B4-BE49-F238E27FC236}">
                  <a16:creationId xmlns:a16="http://schemas.microsoft.com/office/drawing/2014/main" id="{07C83389-852E-4015-B2B1-14E9836C3CD5}"/>
                </a:ext>
              </a:extLst>
            </p:cNvPr>
            <p:cNvSpPr/>
            <p:nvPr/>
          </p:nvSpPr>
          <p:spPr>
            <a:xfrm>
              <a:off x="3544046" y="4144384"/>
              <a:ext cx="207782" cy="345838"/>
            </a:xfrm>
            <a:custGeom>
              <a:avLst/>
              <a:gdLst>
                <a:gd name="connsiteX0" fmla="*/ 207782 w 207782"/>
                <a:gd name="connsiteY0" fmla="*/ 345839 h 345838"/>
                <a:gd name="connsiteX1" fmla="*/ 119928 w 207782"/>
                <a:gd name="connsiteY1" fmla="*/ 345839 h 345838"/>
                <a:gd name="connsiteX2" fmla="*/ 0 w 207782"/>
                <a:gd name="connsiteY2" fmla="*/ 172919 h 345838"/>
                <a:gd name="connsiteX3" fmla="*/ 119928 w 207782"/>
                <a:gd name="connsiteY3" fmla="*/ 0 h 345838"/>
                <a:gd name="connsiteX4" fmla="*/ 207782 w 207782"/>
                <a:gd name="connsiteY4" fmla="*/ 0 h 345838"/>
                <a:gd name="connsiteX5" fmla="*/ 87854 w 207782"/>
                <a:gd name="connsiteY5" fmla="*/ 172919 h 345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782" h="345838">
                  <a:moveTo>
                    <a:pt x="207782" y="345839"/>
                  </a:moveTo>
                  <a:lnTo>
                    <a:pt x="119928" y="345839"/>
                  </a:lnTo>
                  <a:lnTo>
                    <a:pt x="0" y="172919"/>
                  </a:lnTo>
                  <a:lnTo>
                    <a:pt x="119928" y="0"/>
                  </a:lnTo>
                  <a:lnTo>
                    <a:pt x="207782" y="0"/>
                  </a:lnTo>
                  <a:lnTo>
                    <a:pt x="87854" y="172919"/>
                  </a:lnTo>
                  <a:close/>
                </a:path>
              </a:pathLst>
            </a:custGeom>
            <a:solidFill>
              <a:srgbClr val="26529E"/>
            </a:solidFill>
            <a:ln w="1392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任意多边形: 形状 84">
              <a:extLst>
                <a:ext uri="{FF2B5EF4-FFF2-40B4-BE49-F238E27FC236}">
                  <a16:creationId xmlns:a16="http://schemas.microsoft.com/office/drawing/2014/main" id="{2E6D28C3-8B57-4B9E-95CE-FB723FADB756}"/>
                </a:ext>
              </a:extLst>
            </p:cNvPr>
            <p:cNvSpPr/>
            <p:nvPr/>
          </p:nvSpPr>
          <p:spPr>
            <a:xfrm>
              <a:off x="3712781" y="4144384"/>
              <a:ext cx="207782" cy="345838"/>
            </a:xfrm>
            <a:custGeom>
              <a:avLst/>
              <a:gdLst>
                <a:gd name="connsiteX0" fmla="*/ 207782 w 207782"/>
                <a:gd name="connsiteY0" fmla="*/ 345839 h 345838"/>
                <a:gd name="connsiteX1" fmla="*/ 119928 w 207782"/>
                <a:gd name="connsiteY1" fmla="*/ 345839 h 345838"/>
                <a:gd name="connsiteX2" fmla="*/ 0 w 207782"/>
                <a:gd name="connsiteY2" fmla="*/ 172919 h 345838"/>
                <a:gd name="connsiteX3" fmla="*/ 119928 w 207782"/>
                <a:gd name="connsiteY3" fmla="*/ 0 h 345838"/>
                <a:gd name="connsiteX4" fmla="*/ 207782 w 207782"/>
                <a:gd name="connsiteY4" fmla="*/ 0 h 345838"/>
                <a:gd name="connsiteX5" fmla="*/ 87854 w 207782"/>
                <a:gd name="connsiteY5" fmla="*/ 172919 h 345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782" h="345838">
                  <a:moveTo>
                    <a:pt x="207782" y="345839"/>
                  </a:moveTo>
                  <a:lnTo>
                    <a:pt x="119928" y="345839"/>
                  </a:lnTo>
                  <a:lnTo>
                    <a:pt x="0" y="172919"/>
                  </a:lnTo>
                  <a:lnTo>
                    <a:pt x="119928" y="0"/>
                  </a:lnTo>
                  <a:lnTo>
                    <a:pt x="207782" y="0"/>
                  </a:lnTo>
                  <a:lnTo>
                    <a:pt x="87854" y="172919"/>
                  </a:lnTo>
                  <a:close/>
                </a:path>
              </a:pathLst>
            </a:custGeom>
            <a:solidFill>
              <a:srgbClr val="26529E"/>
            </a:solidFill>
            <a:ln w="1392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任意多边形: 形状 85">
              <a:extLst>
                <a:ext uri="{FF2B5EF4-FFF2-40B4-BE49-F238E27FC236}">
                  <a16:creationId xmlns:a16="http://schemas.microsoft.com/office/drawing/2014/main" id="{6C5AE1CA-A3F5-4A3C-B7DD-E222E1CC427B}"/>
                </a:ext>
              </a:extLst>
            </p:cNvPr>
            <p:cNvSpPr/>
            <p:nvPr/>
          </p:nvSpPr>
          <p:spPr>
            <a:xfrm>
              <a:off x="3881517" y="4144384"/>
              <a:ext cx="207782" cy="345838"/>
            </a:xfrm>
            <a:custGeom>
              <a:avLst/>
              <a:gdLst>
                <a:gd name="connsiteX0" fmla="*/ 207782 w 207782"/>
                <a:gd name="connsiteY0" fmla="*/ 345839 h 345838"/>
                <a:gd name="connsiteX1" fmla="*/ 119928 w 207782"/>
                <a:gd name="connsiteY1" fmla="*/ 345839 h 345838"/>
                <a:gd name="connsiteX2" fmla="*/ 0 w 207782"/>
                <a:gd name="connsiteY2" fmla="*/ 172919 h 345838"/>
                <a:gd name="connsiteX3" fmla="*/ 119928 w 207782"/>
                <a:gd name="connsiteY3" fmla="*/ 0 h 345838"/>
                <a:gd name="connsiteX4" fmla="*/ 207782 w 207782"/>
                <a:gd name="connsiteY4" fmla="*/ 0 h 345838"/>
                <a:gd name="connsiteX5" fmla="*/ 87854 w 207782"/>
                <a:gd name="connsiteY5" fmla="*/ 172919 h 345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782" h="345838">
                  <a:moveTo>
                    <a:pt x="207782" y="345839"/>
                  </a:moveTo>
                  <a:lnTo>
                    <a:pt x="119928" y="345839"/>
                  </a:lnTo>
                  <a:lnTo>
                    <a:pt x="0" y="172919"/>
                  </a:lnTo>
                  <a:lnTo>
                    <a:pt x="119928" y="0"/>
                  </a:lnTo>
                  <a:lnTo>
                    <a:pt x="207782" y="0"/>
                  </a:lnTo>
                  <a:lnTo>
                    <a:pt x="87854" y="172919"/>
                  </a:lnTo>
                  <a:close/>
                </a:path>
              </a:pathLst>
            </a:custGeom>
            <a:solidFill>
              <a:srgbClr val="26529E"/>
            </a:solidFill>
            <a:ln w="1392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任意多边形: 形状 86">
              <a:extLst>
                <a:ext uri="{FF2B5EF4-FFF2-40B4-BE49-F238E27FC236}">
                  <a16:creationId xmlns:a16="http://schemas.microsoft.com/office/drawing/2014/main" id="{6FF104ED-8237-497D-8C73-F67514F91B28}"/>
                </a:ext>
              </a:extLst>
            </p:cNvPr>
            <p:cNvSpPr/>
            <p:nvPr/>
          </p:nvSpPr>
          <p:spPr>
            <a:xfrm>
              <a:off x="4050253" y="4144384"/>
              <a:ext cx="207782" cy="345838"/>
            </a:xfrm>
            <a:custGeom>
              <a:avLst/>
              <a:gdLst>
                <a:gd name="connsiteX0" fmla="*/ 207782 w 207782"/>
                <a:gd name="connsiteY0" fmla="*/ 345839 h 345838"/>
                <a:gd name="connsiteX1" fmla="*/ 119928 w 207782"/>
                <a:gd name="connsiteY1" fmla="*/ 345839 h 345838"/>
                <a:gd name="connsiteX2" fmla="*/ 0 w 207782"/>
                <a:gd name="connsiteY2" fmla="*/ 172919 h 345838"/>
                <a:gd name="connsiteX3" fmla="*/ 119928 w 207782"/>
                <a:gd name="connsiteY3" fmla="*/ 0 h 345838"/>
                <a:gd name="connsiteX4" fmla="*/ 207782 w 207782"/>
                <a:gd name="connsiteY4" fmla="*/ 0 h 345838"/>
                <a:gd name="connsiteX5" fmla="*/ 87854 w 207782"/>
                <a:gd name="connsiteY5" fmla="*/ 172919 h 345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782" h="345838">
                  <a:moveTo>
                    <a:pt x="207782" y="345839"/>
                  </a:moveTo>
                  <a:lnTo>
                    <a:pt x="119928" y="345839"/>
                  </a:lnTo>
                  <a:lnTo>
                    <a:pt x="0" y="172919"/>
                  </a:lnTo>
                  <a:lnTo>
                    <a:pt x="119928" y="0"/>
                  </a:lnTo>
                  <a:lnTo>
                    <a:pt x="207782" y="0"/>
                  </a:lnTo>
                  <a:lnTo>
                    <a:pt x="87854" y="172919"/>
                  </a:lnTo>
                  <a:close/>
                </a:path>
              </a:pathLst>
            </a:custGeom>
            <a:solidFill>
              <a:srgbClr val="26529E"/>
            </a:solidFill>
            <a:ln w="1392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任意多边形: 形状 87">
              <a:extLst>
                <a:ext uri="{FF2B5EF4-FFF2-40B4-BE49-F238E27FC236}">
                  <a16:creationId xmlns:a16="http://schemas.microsoft.com/office/drawing/2014/main" id="{C6EEBD3D-853E-4C59-98AB-E538712B67ED}"/>
                </a:ext>
              </a:extLst>
            </p:cNvPr>
            <p:cNvSpPr/>
            <p:nvPr/>
          </p:nvSpPr>
          <p:spPr>
            <a:xfrm>
              <a:off x="4220383" y="4144384"/>
              <a:ext cx="206387" cy="345838"/>
            </a:xfrm>
            <a:custGeom>
              <a:avLst/>
              <a:gdLst>
                <a:gd name="connsiteX0" fmla="*/ 206388 w 206387"/>
                <a:gd name="connsiteY0" fmla="*/ 345839 h 345838"/>
                <a:gd name="connsiteX1" fmla="*/ 119928 w 206387"/>
                <a:gd name="connsiteY1" fmla="*/ 345839 h 345838"/>
                <a:gd name="connsiteX2" fmla="*/ 0 w 206387"/>
                <a:gd name="connsiteY2" fmla="*/ 172919 h 345838"/>
                <a:gd name="connsiteX3" fmla="*/ 119928 w 206387"/>
                <a:gd name="connsiteY3" fmla="*/ 0 h 345838"/>
                <a:gd name="connsiteX4" fmla="*/ 206388 w 206387"/>
                <a:gd name="connsiteY4" fmla="*/ 0 h 345838"/>
                <a:gd name="connsiteX5" fmla="*/ 86460 w 206387"/>
                <a:gd name="connsiteY5" fmla="*/ 172919 h 345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6387" h="345838">
                  <a:moveTo>
                    <a:pt x="206388" y="345839"/>
                  </a:moveTo>
                  <a:lnTo>
                    <a:pt x="119928" y="345839"/>
                  </a:lnTo>
                  <a:lnTo>
                    <a:pt x="0" y="172919"/>
                  </a:lnTo>
                  <a:lnTo>
                    <a:pt x="119928" y="0"/>
                  </a:lnTo>
                  <a:lnTo>
                    <a:pt x="206388" y="0"/>
                  </a:lnTo>
                  <a:lnTo>
                    <a:pt x="86460" y="172919"/>
                  </a:lnTo>
                  <a:close/>
                </a:path>
              </a:pathLst>
            </a:custGeom>
            <a:solidFill>
              <a:srgbClr val="26529E"/>
            </a:solidFill>
            <a:ln w="1392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任意多边形: 形状 88">
              <a:extLst>
                <a:ext uri="{FF2B5EF4-FFF2-40B4-BE49-F238E27FC236}">
                  <a16:creationId xmlns:a16="http://schemas.microsoft.com/office/drawing/2014/main" id="{62C51198-DD0F-4419-9C90-2DA30D550639}"/>
                </a:ext>
              </a:extLst>
            </p:cNvPr>
            <p:cNvSpPr/>
            <p:nvPr/>
          </p:nvSpPr>
          <p:spPr>
            <a:xfrm>
              <a:off x="4389119" y="4144384"/>
              <a:ext cx="206387" cy="345838"/>
            </a:xfrm>
            <a:custGeom>
              <a:avLst/>
              <a:gdLst>
                <a:gd name="connsiteX0" fmla="*/ 206388 w 206387"/>
                <a:gd name="connsiteY0" fmla="*/ 345839 h 345838"/>
                <a:gd name="connsiteX1" fmla="*/ 119928 w 206387"/>
                <a:gd name="connsiteY1" fmla="*/ 345839 h 345838"/>
                <a:gd name="connsiteX2" fmla="*/ 0 w 206387"/>
                <a:gd name="connsiteY2" fmla="*/ 172919 h 345838"/>
                <a:gd name="connsiteX3" fmla="*/ 119928 w 206387"/>
                <a:gd name="connsiteY3" fmla="*/ 0 h 345838"/>
                <a:gd name="connsiteX4" fmla="*/ 206388 w 206387"/>
                <a:gd name="connsiteY4" fmla="*/ 0 h 345838"/>
                <a:gd name="connsiteX5" fmla="*/ 86460 w 206387"/>
                <a:gd name="connsiteY5" fmla="*/ 172919 h 345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6387" h="345838">
                  <a:moveTo>
                    <a:pt x="206388" y="345839"/>
                  </a:moveTo>
                  <a:lnTo>
                    <a:pt x="119928" y="345839"/>
                  </a:lnTo>
                  <a:lnTo>
                    <a:pt x="0" y="172919"/>
                  </a:lnTo>
                  <a:lnTo>
                    <a:pt x="119928" y="0"/>
                  </a:lnTo>
                  <a:lnTo>
                    <a:pt x="206388" y="0"/>
                  </a:lnTo>
                  <a:lnTo>
                    <a:pt x="86460" y="172919"/>
                  </a:lnTo>
                  <a:close/>
                </a:path>
              </a:pathLst>
            </a:custGeom>
            <a:solidFill>
              <a:srgbClr val="26529E"/>
            </a:solidFill>
            <a:ln w="1392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任意多边形: 形状 89">
              <a:extLst>
                <a:ext uri="{FF2B5EF4-FFF2-40B4-BE49-F238E27FC236}">
                  <a16:creationId xmlns:a16="http://schemas.microsoft.com/office/drawing/2014/main" id="{328E3B18-D856-4C1C-B996-B622E79BA258}"/>
                </a:ext>
              </a:extLst>
            </p:cNvPr>
            <p:cNvSpPr/>
            <p:nvPr/>
          </p:nvSpPr>
          <p:spPr>
            <a:xfrm>
              <a:off x="4557855" y="4144384"/>
              <a:ext cx="206387" cy="345838"/>
            </a:xfrm>
            <a:custGeom>
              <a:avLst/>
              <a:gdLst>
                <a:gd name="connsiteX0" fmla="*/ 206388 w 206387"/>
                <a:gd name="connsiteY0" fmla="*/ 345839 h 345838"/>
                <a:gd name="connsiteX1" fmla="*/ 119928 w 206387"/>
                <a:gd name="connsiteY1" fmla="*/ 345839 h 345838"/>
                <a:gd name="connsiteX2" fmla="*/ 0 w 206387"/>
                <a:gd name="connsiteY2" fmla="*/ 172919 h 345838"/>
                <a:gd name="connsiteX3" fmla="*/ 119928 w 206387"/>
                <a:gd name="connsiteY3" fmla="*/ 0 h 345838"/>
                <a:gd name="connsiteX4" fmla="*/ 206388 w 206387"/>
                <a:gd name="connsiteY4" fmla="*/ 0 h 345838"/>
                <a:gd name="connsiteX5" fmla="*/ 86460 w 206387"/>
                <a:gd name="connsiteY5" fmla="*/ 172919 h 345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6387" h="345838">
                  <a:moveTo>
                    <a:pt x="206388" y="345839"/>
                  </a:moveTo>
                  <a:lnTo>
                    <a:pt x="119928" y="345839"/>
                  </a:lnTo>
                  <a:lnTo>
                    <a:pt x="0" y="172919"/>
                  </a:lnTo>
                  <a:lnTo>
                    <a:pt x="119928" y="0"/>
                  </a:lnTo>
                  <a:lnTo>
                    <a:pt x="206388" y="0"/>
                  </a:lnTo>
                  <a:lnTo>
                    <a:pt x="86460" y="172919"/>
                  </a:lnTo>
                  <a:close/>
                </a:path>
              </a:pathLst>
            </a:custGeom>
            <a:solidFill>
              <a:srgbClr val="26529E"/>
            </a:solidFill>
            <a:ln w="1392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E01A02A-1160-4155-8393-08CE75D6D5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056" y="178494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333"/>
    </mc:Choice>
    <mc:Fallback>
      <p:transition spd="slow" advTm="913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4546"/>
            <a:ext cx="12192000" cy="685345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pic>
        <p:nvPicPr>
          <p:cNvPr id="6" name="Picture 5" descr="Logo&#10;&#10;Description automatically generated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6353" y="5541676"/>
            <a:ext cx="1239113" cy="12391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3585" y="1960729"/>
            <a:ext cx="104648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Public Safety and Criminal Justice Committee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Michael Flaherty (Chair)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Kendra Lara (Vice-Chair)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Interactive Data Dashboard Display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Police, Fire, First Responders (all reported incidents)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District, incident type, frequency trends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Boston.gov Annual Crime Incident Report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2015 – 2020</a:t>
            </a:r>
          </a:p>
        </p:txBody>
      </p: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73815B-F3C8-4612-8A48-8AF3C6B7CA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6070" y="1634317"/>
            <a:ext cx="1988715" cy="20026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9E149B-7010-4C80-8BF2-439EE16445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1540" y="1634316"/>
            <a:ext cx="1362156" cy="2021265"/>
          </a:xfrm>
          <a:prstGeom prst="rect">
            <a:avLst/>
          </a:prstGeom>
        </p:spPr>
      </p:pic>
      <p:pic>
        <p:nvPicPr>
          <p:cNvPr id="1026" name="Picture 2" descr="Boston District Map accounting for the main districts in the city [14] |  Download Scientific Diagram">
            <a:extLst>
              <a:ext uri="{FF2B5EF4-FFF2-40B4-BE49-F238E27FC236}">
                <a16:creationId xmlns:a16="http://schemas.microsoft.com/office/drawing/2014/main" id="{6FB8E15C-96B6-429D-922A-806866CFD8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44"/>
          <a:stretch/>
        </p:blipFill>
        <p:spPr bwMode="auto">
          <a:xfrm>
            <a:off x="8363663" y="3759954"/>
            <a:ext cx="2172910" cy="241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23"/>
    </mc:Choice>
    <mc:Fallback xmlns="">
      <p:transition spd="slow" advTm="347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4546"/>
            <a:ext cx="12192000" cy="685345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Boston Incident Report Dashboard</a:t>
            </a:r>
          </a:p>
        </p:txBody>
      </p:sp>
      <p:pic>
        <p:nvPicPr>
          <p:cNvPr id="6" name="Picture 5" descr="Logo&#10;&#10;Description automatically generated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6353" y="5541676"/>
            <a:ext cx="1239113" cy="12391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490D9C-5DB6-4586-A02F-E8F0EF3234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4538" y="1507026"/>
            <a:ext cx="8782924" cy="4614788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B1BF1F4-1086-4B1C-A011-B9CBF885D6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747099" y="1728216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342"/>
    </mc:Choice>
    <mc:Fallback>
      <p:transition spd="slow" advTm="313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4546"/>
            <a:ext cx="12192000" cy="685345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Labels &amp; Filters</a:t>
            </a:r>
          </a:p>
        </p:txBody>
      </p:sp>
      <p:pic>
        <p:nvPicPr>
          <p:cNvPr id="6" name="Picture 5" descr="Logo&#10;&#10;Description automatically generated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6353" y="5541676"/>
            <a:ext cx="1239113" cy="12391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B5256A-55D1-40C0-8852-9F3F791AAD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515" y="1609450"/>
            <a:ext cx="11148969" cy="8576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62779D-BB74-412E-8A23-07A4F2AAEC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6766" y="2603733"/>
            <a:ext cx="1943100" cy="3429000"/>
          </a:xfrm>
          <a:prstGeom prst="rect">
            <a:avLst/>
          </a:prstGeom>
        </p:spPr>
      </p:pic>
      <p:grpSp>
        <p:nvGrpSpPr>
          <p:cNvPr id="10" name="组合 6" descr="7b0a202020202262756c6c6574223a20227b5c2263617465676f727949645c223a31303030362c5c2274656d706c61746549645c223a32303233313433357d222c0a202020202274657874626f78223a20227b5c2269645c223a32303334323131392c5c2263617465676f72795f69645c223a5c225c227d220a7d0a">
            <a:extLst>
              <a:ext uri="{FF2B5EF4-FFF2-40B4-BE49-F238E27FC236}">
                <a16:creationId xmlns:a16="http://schemas.microsoft.com/office/drawing/2014/main" id="{73B1802D-42C7-4365-B480-E17F441EE87C}"/>
              </a:ext>
            </a:extLst>
          </p:cNvPr>
          <p:cNvGrpSpPr/>
          <p:nvPr/>
        </p:nvGrpSpPr>
        <p:grpSpPr>
          <a:xfrm>
            <a:off x="409278" y="2813715"/>
            <a:ext cx="4851219" cy="1858954"/>
            <a:chOff x="5581" y="3720"/>
            <a:chExt cx="8038" cy="3360"/>
          </a:xfrm>
        </p:grpSpPr>
        <p:grpSp>
          <p:nvGrpSpPr>
            <p:cNvPr id="11" name="图形 80">
              <a:extLst>
                <a:ext uri="{FF2B5EF4-FFF2-40B4-BE49-F238E27FC236}">
                  <a16:creationId xmlns:a16="http://schemas.microsoft.com/office/drawing/2014/main" id="{D55FE08F-6CDF-4788-BB65-7A917DB5A8AE}"/>
                </a:ext>
              </a:extLst>
            </p:cNvPr>
            <p:cNvGrpSpPr/>
            <p:nvPr/>
          </p:nvGrpSpPr>
          <p:grpSpPr>
            <a:xfrm>
              <a:off x="5581" y="3720"/>
              <a:ext cx="8038" cy="3360"/>
              <a:chOff x="3544046" y="2362199"/>
              <a:chExt cx="5103908" cy="2133602"/>
            </a:xfrm>
          </p:grpSpPr>
          <p:sp>
            <p:nvSpPr>
              <p:cNvPr id="13" name="任意多边形: 形状 82">
                <a:extLst>
                  <a:ext uri="{FF2B5EF4-FFF2-40B4-BE49-F238E27FC236}">
                    <a16:creationId xmlns:a16="http://schemas.microsoft.com/office/drawing/2014/main" id="{8F09CE63-5023-449D-A729-D21F99A03164}"/>
                  </a:ext>
                </a:extLst>
              </p:cNvPr>
              <p:cNvSpPr/>
              <p:nvPr/>
            </p:nvSpPr>
            <p:spPr>
              <a:xfrm>
                <a:off x="3669551" y="2362199"/>
                <a:ext cx="4983980" cy="2128024"/>
              </a:xfrm>
              <a:custGeom>
                <a:avLst/>
                <a:gdLst>
                  <a:gd name="connsiteX0" fmla="*/ 4983980 w 4983980"/>
                  <a:gd name="connsiteY0" fmla="*/ 2128024 h 2128024"/>
                  <a:gd name="connsiteX1" fmla="*/ 1172783 w 4983980"/>
                  <a:gd name="connsiteY1" fmla="*/ 2128024 h 2128024"/>
                  <a:gd name="connsiteX2" fmla="*/ 1126764 w 4983980"/>
                  <a:gd name="connsiteY2" fmla="*/ 2058299 h 2128024"/>
                  <a:gd name="connsiteX3" fmla="*/ 4914255 w 4983980"/>
                  <a:gd name="connsiteY3" fmla="*/ 2058299 h 2128024"/>
                  <a:gd name="connsiteX4" fmla="*/ 4914255 w 4983980"/>
                  <a:gd name="connsiteY4" fmla="*/ 69726 h 2128024"/>
                  <a:gd name="connsiteX5" fmla="*/ 69726 w 4983980"/>
                  <a:gd name="connsiteY5" fmla="*/ 69726 h 2128024"/>
                  <a:gd name="connsiteX6" fmla="*/ 69726 w 4983980"/>
                  <a:gd name="connsiteY6" fmla="*/ 1694331 h 2128024"/>
                  <a:gd name="connsiteX7" fmla="*/ 0 w 4983980"/>
                  <a:gd name="connsiteY7" fmla="*/ 1694331 h 2128024"/>
                  <a:gd name="connsiteX8" fmla="*/ 0 w 4983980"/>
                  <a:gd name="connsiteY8" fmla="*/ 0 h 2128024"/>
                  <a:gd name="connsiteX9" fmla="*/ 4983980 w 4983980"/>
                  <a:gd name="connsiteY9" fmla="*/ 0 h 2128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83980" h="2128024">
                    <a:moveTo>
                      <a:pt x="4983980" y="2128024"/>
                    </a:moveTo>
                    <a:lnTo>
                      <a:pt x="1172783" y="2128024"/>
                    </a:lnTo>
                    <a:lnTo>
                      <a:pt x="1126764" y="2058299"/>
                    </a:lnTo>
                    <a:lnTo>
                      <a:pt x="4914255" y="2058299"/>
                    </a:lnTo>
                    <a:lnTo>
                      <a:pt x="4914255" y="69726"/>
                    </a:lnTo>
                    <a:lnTo>
                      <a:pt x="69726" y="69726"/>
                    </a:lnTo>
                    <a:lnTo>
                      <a:pt x="69726" y="1694331"/>
                    </a:lnTo>
                    <a:lnTo>
                      <a:pt x="0" y="1694331"/>
                    </a:lnTo>
                    <a:lnTo>
                      <a:pt x="0" y="0"/>
                    </a:lnTo>
                    <a:lnTo>
                      <a:pt x="4983980" y="0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" name="任意多边形: 形状 83">
                <a:extLst>
                  <a:ext uri="{FF2B5EF4-FFF2-40B4-BE49-F238E27FC236}">
                    <a16:creationId xmlns:a16="http://schemas.microsoft.com/office/drawing/2014/main" id="{9BAAEA57-E2B7-42E1-8E28-A4C80F9AA52C}"/>
                  </a:ext>
                </a:extLst>
              </p:cNvPr>
              <p:cNvSpPr/>
              <p:nvPr/>
            </p:nvSpPr>
            <p:spPr>
              <a:xfrm>
                <a:off x="3544046" y="4144384"/>
                <a:ext cx="207782" cy="345838"/>
              </a:xfrm>
              <a:custGeom>
                <a:avLst/>
                <a:gdLst>
                  <a:gd name="connsiteX0" fmla="*/ 207782 w 207782"/>
                  <a:gd name="connsiteY0" fmla="*/ 345839 h 345838"/>
                  <a:gd name="connsiteX1" fmla="*/ 119928 w 207782"/>
                  <a:gd name="connsiteY1" fmla="*/ 345839 h 345838"/>
                  <a:gd name="connsiteX2" fmla="*/ 0 w 207782"/>
                  <a:gd name="connsiteY2" fmla="*/ 172919 h 345838"/>
                  <a:gd name="connsiteX3" fmla="*/ 119928 w 207782"/>
                  <a:gd name="connsiteY3" fmla="*/ 0 h 345838"/>
                  <a:gd name="connsiteX4" fmla="*/ 207782 w 207782"/>
                  <a:gd name="connsiteY4" fmla="*/ 0 h 345838"/>
                  <a:gd name="connsiteX5" fmla="*/ 87854 w 207782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782" h="345838">
                    <a:moveTo>
                      <a:pt x="207782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7782" y="0"/>
                    </a:lnTo>
                    <a:lnTo>
                      <a:pt x="87854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" name="任意多边形: 形状 84">
                <a:extLst>
                  <a:ext uri="{FF2B5EF4-FFF2-40B4-BE49-F238E27FC236}">
                    <a16:creationId xmlns:a16="http://schemas.microsoft.com/office/drawing/2014/main" id="{6AC1D6FA-8B90-4072-90A9-2BD552A67A78}"/>
                  </a:ext>
                </a:extLst>
              </p:cNvPr>
              <p:cNvSpPr/>
              <p:nvPr/>
            </p:nvSpPr>
            <p:spPr>
              <a:xfrm>
                <a:off x="3712781" y="4144384"/>
                <a:ext cx="207782" cy="345838"/>
              </a:xfrm>
              <a:custGeom>
                <a:avLst/>
                <a:gdLst>
                  <a:gd name="connsiteX0" fmla="*/ 207782 w 207782"/>
                  <a:gd name="connsiteY0" fmla="*/ 345839 h 345838"/>
                  <a:gd name="connsiteX1" fmla="*/ 119928 w 207782"/>
                  <a:gd name="connsiteY1" fmla="*/ 345839 h 345838"/>
                  <a:gd name="connsiteX2" fmla="*/ 0 w 207782"/>
                  <a:gd name="connsiteY2" fmla="*/ 172919 h 345838"/>
                  <a:gd name="connsiteX3" fmla="*/ 119928 w 207782"/>
                  <a:gd name="connsiteY3" fmla="*/ 0 h 345838"/>
                  <a:gd name="connsiteX4" fmla="*/ 207782 w 207782"/>
                  <a:gd name="connsiteY4" fmla="*/ 0 h 345838"/>
                  <a:gd name="connsiteX5" fmla="*/ 87854 w 207782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782" h="345838">
                    <a:moveTo>
                      <a:pt x="207782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7782" y="0"/>
                    </a:lnTo>
                    <a:lnTo>
                      <a:pt x="87854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" name="任意多边形: 形状 85">
                <a:extLst>
                  <a:ext uri="{FF2B5EF4-FFF2-40B4-BE49-F238E27FC236}">
                    <a16:creationId xmlns:a16="http://schemas.microsoft.com/office/drawing/2014/main" id="{0EC02BC6-49C7-40B9-97EA-8C82D60D5725}"/>
                  </a:ext>
                </a:extLst>
              </p:cNvPr>
              <p:cNvSpPr/>
              <p:nvPr/>
            </p:nvSpPr>
            <p:spPr>
              <a:xfrm>
                <a:off x="3881517" y="4144384"/>
                <a:ext cx="207782" cy="345838"/>
              </a:xfrm>
              <a:custGeom>
                <a:avLst/>
                <a:gdLst>
                  <a:gd name="connsiteX0" fmla="*/ 207782 w 207782"/>
                  <a:gd name="connsiteY0" fmla="*/ 345839 h 345838"/>
                  <a:gd name="connsiteX1" fmla="*/ 119928 w 207782"/>
                  <a:gd name="connsiteY1" fmla="*/ 345839 h 345838"/>
                  <a:gd name="connsiteX2" fmla="*/ 0 w 207782"/>
                  <a:gd name="connsiteY2" fmla="*/ 172919 h 345838"/>
                  <a:gd name="connsiteX3" fmla="*/ 119928 w 207782"/>
                  <a:gd name="connsiteY3" fmla="*/ 0 h 345838"/>
                  <a:gd name="connsiteX4" fmla="*/ 207782 w 207782"/>
                  <a:gd name="connsiteY4" fmla="*/ 0 h 345838"/>
                  <a:gd name="connsiteX5" fmla="*/ 87854 w 207782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782" h="345838">
                    <a:moveTo>
                      <a:pt x="207782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7782" y="0"/>
                    </a:lnTo>
                    <a:lnTo>
                      <a:pt x="87854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" name="任意多边形: 形状 86">
                <a:extLst>
                  <a:ext uri="{FF2B5EF4-FFF2-40B4-BE49-F238E27FC236}">
                    <a16:creationId xmlns:a16="http://schemas.microsoft.com/office/drawing/2014/main" id="{3DB6FAD4-5585-45CD-9DBE-077503FB44F0}"/>
                  </a:ext>
                </a:extLst>
              </p:cNvPr>
              <p:cNvSpPr/>
              <p:nvPr/>
            </p:nvSpPr>
            <p:spPr>
              <a:xfrm>
                <a:off x="4050253" y="4144384"/>
                <a:ext cx="207782" cy="345838"/>
              </a:xfrm>
              <a:custGeom>
                <a:avLst/>
                <a:gdLst>
                  <a:gd name="connsiteX0" fmla="*/ 207782 w 207782"/>
                  <a:gd name="connsiteY0" fmla="*/ 345839 h 345838"/>
                  <a:gd name="connsiteX1" fmla="*/ 119928 w 207782"/>
                  <a:gd name="connsiteY1" fmla="*/ 345839 h 345838"/>
                  <a:gd name="connsiteX2" fmla="*/ 0 w 207782"/>
                  <a:gd name="connsiteY2" fmla="*/ 172919 h 345838"/>
                  <a:gd name="connsiteX3" fmla="*/ 119928 w 207782"/>
                  <a:gd name="connsiteY3" fmla="*/ 0 h 345838"/>
                  <a:gd name="connsiteX4" fmla="*/ 207782 w 207782"/>
                  <a:gd name="connsiteY4" fmla="*/ 0 h 345838"/>
                  <a:gd name="connsiteX5" fmla="*/ 87854 w 207782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782" h="345838">
                    <a:moveTo>
                      <a:pt x="207782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7782" y="0"/>
                    </a:lnTo>
                    <a:lnTo>
                      <a:pt x="87854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8" name="任意多边形: 形状 87">
                <a:extLst>
                  <a:ext uri="{FF2B5EF4-FFF2-40B4-BE49-F238E27FC236}">
                    <a16:creationId xmlns:a16="http://schemas.microsoft.com/office/drawing/2014/main" id="{1085AEDF-ABA0-4068-B9A7-61533E5753DF}"/>
                  </a:ext>
                </a:extLst>
              </p:cNvPr>
              <p:cNvSpPr/>
              <p:nvPr/>
            </p:nvSpPr>
            <p:spPr>
              <a:xfrm>
                <a:off x="4220383" y="4144384"/>
                <a:ext cx="206387" cy="345838"/>
              </a:xfrm>
              <a:custGeom>
                <a:avLst/>
                <a:gdLst>
                  <a:gd name="connsiteX0" fmla="*/ 206388 w 206387"/>
                  <a:gd name="connsiteY0" fmla="*/ 345839 h 345838"/>
                  <a:gd name="connsiteX1" fmla="*/ 119928 w 206387"/>
                  <a:gd name="connsiteY1" fmla="*/ 345839 h 345838"/>
                  <a:gd name="connsiteX2" fmla="*/ 0 w 206387"/>
                  <a:gd name="connsiteY2" fmla="*/ 172919 h 345838"/>
                  <a:gd name="connsiteX3" fmla="*/ 119928 w 206387"/>
                  <a:gd name="connsiteY3" fmla="*/ 0 h 345838"/>
                  <a:gd name="connsiteX4" fmla="*/ 206388 w 206387"/>
                  <a:gd name="connsiteY4" fmla="*/ 0 h 345838"/>
                  <a:gd name="connsiteX5" fmla="*/ 86460 w 206387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6387" h="345838">
                    <a:moveTo>
                      <a:pt x="206388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6388" y="0"/>
                    </a:lnTo>
                    <a:lnTo>
                      <a:pt x="86460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9" name="任意多边形: 形状 88">
                <a:extLst>
                  <a:ext uri="{FF2B5EF4-FFF2-40B4-BE49-F238E27FC236}">
                    <a16:creationId xmlns:a16="http://schemas.microsoft.com/office/drawing/2014/main" id="{4B9A3A8E-1870-416C-B916-BB579E1B7CA1}"/>
                  </a:ext>
                </a:extLst>
              </p:cNvPr>
              <p:cNvSpPr/>
              <p:nvPr/>
            </p:nvSpPr>
            <p:spPr>
              <a:xfrm>
                <a:off x="4389119" y="4144384"/>
                <a:ext cx="206387" cy="345838"/>
              </a:xfrm>
              <a:custGeom>
                <a:avLst/>
                <a:gdLst>
                  <a:gd name="connsiteX0" fmla="*/ 206388 w 206387"/>
                  <a:gd name="connsiteY0" fmla="*/ 345839 h 345838"/>
                  <a:gd name="connsiteX1" fmla="*/ 119928 w 206387"/>
                  <a:gd name="connsiteY1" fmla="*/ 345839 h 345838"/>
                  <a:gd name="connsiteX2" fmla="*/ 0 w 206387"/>
                  <a:gd name="connsiteY2" fmla="*/ 172919 h 345838"/>
                  <a:gd name="connsiteX3" fmla="*/ 119928 w 206387"/>
                  <a:gd name="connsiteY3" fmla="*/ 0 h 345838"/>
                  <a:gd name="connsiteX4" fmla="*/ 206388 w 206387"/>
                  <a:gd name="connsiteY4" fmla="*/ 0 h 345838"/>
                  <a:gd name="connsiteX5" fmla="*/ 86460 w 206387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6387" h="345838">
                    <a:moveTo>
                      <a:pt x="206388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6388" y="0"/>
                    </a:lnTo>
                    <a:lnTo>
                      <a:pt x="86460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0" name="任意多边形: 形状 89">
                <a:extLst>
                  <a:ext uri="{FF2B5EF4-FFF2-40B4-BE49-F238E27FC236}">
                    <a16:creationId xmlns:a16="http://schemas.microsoft.com/office/drawing/2014/main" id="{0FABB37B-7A75-431C-B701-71DCE8ABF294}"/>
                  </a:ext>
                </a:extLst>
              </p:cNvPr>
              <p:cNvSpPr/>
              <p:nvPr/>
            </p:nvSpPr>
            <p:spPr>
              <a:xfrm>
                <a:off x="4557855" y="4144384"/>
                <a:ext cx="206387" cy="345838"/>
              </a:xfrm>
              <a:custGeom>
                <a:avLst/>
                <a:gdLst>
                  <a:gd name="connsiteX0" fmla="*/ 206388 w 206387"/>
                  <a:gd name="connsiteY0" fmla="*/ 345839 h 345838"/>
                  <a:gd name="connsiteX1" fmla="*/ 119928 w 206387"/>
                  <a:gd name="connsiteY1" fmla="*/ 345839 h 345838"/>
                  <a:gd name="connsiteX2" fmla="*/ 0 w 206387"/>
                  <a:gd name="connsiteY2" fmla="*/ 172919 h 345838"/>
                  <a:gd name="connsiteX3" fmla="*/ 119928 w 206387"/>
                  <a:gd name="connsiteY3" fmla="*/ 0 h 345838"/>
                  <a:gd name="connsiteX4" fmla="*/ 206388 w 206387"/>
                  <a:gd name="connsiteY4" fmla="*/ 0 h 345838"/>
                  <a:gd name="connsiteX5" fmla="*/ 86460 w 206387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6387" h="345838">
                    <a:moveTo>
                      <a:pt x="206388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6388" y="0"/>
                    </a:lnTo>
                    <a:lnTo>
                      <a:pt x="86460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2" name="文本框 8">
              <a:extLst>
                <a:ext uri="{FF2B5EF4-FFF2-40B4-BE49-F238E27FC236}">
                  <a16:creationId xmlns:a16="http://schemas.microsoft.com/office/drawing/2014/main" id="{9351A6E2-EA6F-416F-9B1E-44807682D943}"/>
                </a:ext>
              </a:extLst>
            </p:cNvPr>
            <p:cNvSpPr txBox="1"/>
            <p:nvPr/>
          </p:nvSpPr>
          <p:spPr>
            <a:xfrm>
              <a:off x="5908" y="3927"/>
              <a:ext cx="7517" cy="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altLang="zh-CN" kern="0" dirty="0">
                <a:solidFill>
                  <a:schemeClr val="tx1"/>
                </a:solidFill>
                <a:uFillTx/>
                <a:latin typeface="Calibri" panose="020F0502020204030204" charset="0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21" name="矩形 19">
            <a:extLst>
              <a:ext uri="{FF2B5EF4-FFF2-40B4-BE49-F238E27FC236}">
                <a16:creationId xmlns:a16="http://schemas.microsoft.com/office/drawing/2014/main" id="{EE070E43-8BD3-4972-89AF-79564ED10F01}"/>
              </a:ext>
            </a:extLst>
          </p:cNvPr>
          <p:cNvSpPr/>
          <p:nvPr/>
        </p:nvSpPr>
        <p:spPr>
          <a:xfrm>
            <a:off x="730041" y="3170889"/>
            <a:ext cx="41091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kern="0" dirty="0">
                <a:latin typeface="Calibri" panose="020F0502020204030204" charset="0"/>
                <a:cs typeface="Calibri" panose="020F0502020204030204" charset="0"/>
              </a:rPr>
              <a:t>All data from 2015 – 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kern="0" dirty="0">
                <a:latin typeface="Calibri" panose="020F0502020204030204" pitchFamily="34" charset="0"/>
                <a:cs typeface="Calibri" panose="020F0502020204030204" pitchFamily="34" charset="0"/>
              </a:rPr>
              <a:t>Live dashboard filtering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kern="0" dirty="0">
                <a:latin typeface="Calibri" panose="020F0502020204030204" pitchFamily="34" charset="0"/>
                <a:cs typeface="Calibri" panose="020F0502020204030204" pitchFamily="34" charset="0"/>
              </a:rPr>
              <a:t>Instantly view any subset of data</a:t>
            </a:r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0136460B-D9D1-40CB-8335-D9209EBE4E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954136" y="4180446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737"/>
    </mc:Choice>
    <mc:Fallback>
      <p:transition spd="slow" advTm="31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4546"/>
            <a:ext cx="12192000" cy="685345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Crime Incidents Regional Distribution Map</a:t>
            </a:r>
          </a:p>
        </p:txBody>
      </p:sp>
      <p:pic>
        <p:nvPicPr>
          <p:cNvPr id="6" name="Picture 5" descr="Logo&#10;&#10;Description automatically generated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6353" y="5541676"/>
            <a:ext cx="1239113" cy="1239113"/>
          </a:xfrm>
          <a:prstGeom prst="rect">
            <a:avLst/>
          </a:prstGeom>
        </p:spPr>
      </p:pic>
      <p:grpSp>
        <p:nvGrpSpPr>
          <p:cNvPr id="7" name="组合 6" descr="7b0a202020202262756c6c6574223a20227b5c2263617465676f727949645c223a31303030362c5c2274656d706c61746549645c223a32303233313433357d222c0a202020202274657874626f78223a20227b5c2269645c223a32303334323131392c5c2263617465676f72795f69645c223a5c225c227d220a7d0a">
            <a:extLst>
              <a:ext uri="{FF2B5EF4-FFF2-40B4-BE49-F238E27FC236}">
                <a16:creationId xmlns:a16="http://schemas.microsoft.com/office/drawing/2014/main" id="{E9141906-5A49-D44A-B66A-92D003D43448}"/>
              </a:ext>
            </a:extLst>
          </p:cNvPr>
          <p:cNvGrpSpPr/>
          <p:nvPr/>
        </p:nvGrpSpPr>
        <p:grpSpPr>
          <a:xfrm>
            <a:off x="308610" y="2207894"/>
            <a:ext cx="4851219" cy="2516505"/>
            <a:chOff x="5581" y="3720"/>
            <a:chExt cx="8038" cy="3360"/>
          </a:xfrm>
        </p:grpSpPr>
        <p:grpSp>
          <p:nvGrpSpPr>
            <p:cNvPr id="8" name="图形 80">
              <a:extLst>
                <a:ext uri="{FF2B5EF4-FFF2-40B4-BE49-F238E27FC236}">
                  <a16:creationId xmlns:a16="http://schemas.microsoft.com/office/drawing/2014/main" id="{2B9F3EF3-0FDC-2B49-8528-065EDB188E4E}"/>
                </a:ext>
              </a:extLst>
            </p:cNvPr>
            <p:cNvGrpSpPr/>
            <p:nvPr/>
          </p:nvGrpSpPr>
          <p:grpSpPr>
            <a:xfrm>
              <a:off x="5581" y="3720"/>
              <a:ext cx="8038" cy="3360"/>
              <a:chOff x="3544046" y="2362199"/>
              <a:chExt cx="5103908" cy="2133602"/>
            </a:xfrm>
          </p:grpSpPr>
          <p:sp>
            <p:nvSpPr>
              <p:cNvPr id="10" name="任意多边形: 形状 82">
                <a:extLst>
                  <a:ext uri="{FF2B5EF4-FFF2-40B4-BE49-F238E27FC236}">
                    <a16:creationId xmlns:a16="http://schemas.microsoft.com/office/drawing/2014/main" id="{5A5BF0CD-B7EE-2247-BDEE-F1D7D5899F54}"/>
                  </a:ext>
                </a:extLst>
              </p:cNvPr>
              <p:cNvSpPr/>
              <p:nvPr/>
            </p:nvSpPr>
            <p:spPr>
              <a:xfrm>
                <a:off x="3669551" y="2362199"/>
                <a:ext cx="4983980" cy="2128024"/>
              </a:xfrm>
              <a:custGeom>
                <a:avLst/>
                <a:gdLst>
                  <a:gd name="connsiteX0" fmla="*/ 4983980 w 4983980"/>
                  <a:gd name="connsiteY0" fmla="*/ 2128024 h 2128024"/>
                  <a:gd name="connsiteX1" fmla="*/ 1172783 w 4983980"/>
                  <a:gd name="connsiteY1" fmla="*/ 2128024 h 2128024"/>
                  <a:gd name="connsiteX2" fmla="*/ 1126764 w 4983980"/>
                  <a:gd name="connsiteY2" fmla="*/ 2058299 h 2128024"/>
                  <a:gd name="connsiteX3" fmla="*/ 4914255 w 4983980"/>
                  <a:gd name="connsiteY3" fmla="*/ 2058299 h 2128024"/>
                  <a:gd name="connsiteX4" fmla="*/ 4914255 w 4983980"/>
                  <a:gd name="connsiteY4" fmla="*/ 69726 h 2128024"/>
                  <a:gd name="connsiteX5" fmla="*/ 69726 w 4983980"/>
                  <a:gd name="connsiteY5" fmla="*/ 69726 h 2128024"/>
                  <a:gd name="connsiteX6" fmla="*/ 69726 w 4983980"/>
                  <a:gd name="connsiteY6" fmla="*/ 1694331 h 2128024"/>
                  <a:gd name="connsiteX7" fmla="*/ 0 w 4983980"/>
                  <a:gd name="connsiteY7" fmla="*/ 1694331 h 2128024"/>
                  <a:gd name="connsiteX8" fmla="*/ 0 w 4983980"/>
                  <a:gd name="connsiteY8" fmla="*/ 0 h 2128024"/>
                  <a:gd name="connsiteX9" fmla="*/ 4983980 w 4983980"/>
                  <a:gd name="connsiteY9" fmla="*/ 0 h 2128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83980" h="2128024">
                    <a:moveTo>
                      <a:pt x="4983980" y="2128024"/>
                    </a:moveTo>
                    <a:lnTo>
                      <a:pt x="1172783" y="2128024"/>
                    </a:lnTo>
                    <a:lnTo>
                      <a:pt x="1126764" y="2058299"/>
                    </a:lnTo>
                    <a:lnTo>
                      <a:pt x="4914255" y="2058299"/>
                    </a:lnTo>
                    <a:lnTo>
                      <a:pt x="4914255" y="69726"/>
                    </a:lnTo>
                    <a:lnTo>
                      <a:pt x="69726" y="69726"/>
                    </a:lnTo>
                    <a:lnTo>
                      <a:pt x="69726" y="1694331"/>
                    </a:lnTo>
                    <a:lnTo>
                      <a:pt x="0" y="1694331"/>
                    </a:lnTo>
                    <a:lnTo>
                      <a:pt x="0" y="0"/>
                    </a:lnTo>
                    <a:lnTo>
                      <a:pt x="4983980" y="0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" name="任意多边形: 形状 83">
                <a:extLst>
                  <a:ext uri="{FF2B5EF4-FFF2-40B4-BE49-F238E27FC236}">
                    <a16:creationId xmlns:a16="http://schemas.microsoft.com/office/drawing/2014/main" id="{91948F9B-EB7A-4C4A-8CB3-9FF16D976BFB}"/>
                  </a:ext>
                </a:extLst>
              </p:cNvPr>
              <p:cNvSpPr/>
              <p:nvPr/>
            </p:nvSpPr>
            <p:spPr>
              <a:xfrm>
                <a:off x="3544046" y="4144384"/>
                <a:ext cx="207782" cy="345838"/>
              </a:xfrm>
              <a:custGeom>
                <a:avLst/>
                <a:gdLst>
                  <a:gd name="connsiteX0" fmla="*/ 207782 w 207782"/>
                  <a:gd name="connsiteY0" fmla="*/ 345839 h 345838"/>
                  <a:gd name="connsiteX1" fmla="*/ 119928 w 207782"/>
                  <a:gd name="connsiteY1" fmla="*/ 345839 h 345838"/>
                  <a:gd name="connsiteX2" fmla="*/ 0 w 207782"/>
                  <a:gd name="connsiteY2" fmla="*/ 172919 h 345838"/>
                  <a:gd name="connsiteX3" fmla="*/ 119928 w 207782"/>
                  <a:gd name="connsiteY3" fmla="*/ 0 h 345838"/>
                  <a:gd name="connsiteX4" fmla="*/ 207782 w 207782"/>
                  <a:gd name="connsiteY4" fmla="*/ 0 h 345838"/>
                  <a:gd name="connsiteX5" fmla="*/ 87854 w 207782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782" h="345838">
                    <a:moveTo>
                      <a:pt x="207782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7782" y="0"/>
                    </a:lnTo>
                    <a:lnTo>
                      <a:pt x="87854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任意多边形: 形状 84">
                <a:extLst>
                  <a:ext uri="{FF2B5EF4-FFF2-40B4-BE49-F238E27FC236}">
                    <a16:creationId xmlns:a16="http://schemas.microsoft.com/office/drawing/2014/main" id="{672CFF9A-2A12-DE4A-BC34-1A72389A1F14}"/>
                  </a:ext>
                </a:extLst>
              </p:cNvPr>
              <p:cNvSpPr/>
              <p:nvPr/>
            </p:nvSpPr>
            <p:spPr>
              <a:xfrm>
                <a:off x="3712781" y="4144384"/>
                <a:ext cx="207782" cy="345838"/>
              </a:xfrm>
              <a:custGeom>
                <a:avLst/>
                <a:gdLst>
                  <a:gd name="connsiteX0" fmla="*/ 207782 w 207782"/>
                  <a:gd name="connsiteY0" fmla="*/ 345839 h 345838"/>
                  <a:gd name="connsiteX1" fmla="*/ 119928 w 207782"/>
                  <a:gd name="connsiteY1" fmla="*/ 345839 h 345838"/>
                  <a:gd name="connsiteX2" fmla="*/ 0 w 207782"/>
                  <a:gd name="connsiteY2" fmla="*/ 172919 h 345838"/>
                  <a:gd name="connsiteX3" fmla="*/ 119928 w 207782"/>
                  <a:gd name="connsiteY3" fmla="*/ 0 h 345838"/>
                  <a:gd name="connsiteX4" fmla="*/ 207782 w 207782"/>
                  <a:gd name="connsiteY4" fmla="*/ 0 h 345838"/>
                  <a:gd name="connsiteX5" fmla="*/ 87854 w 207782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782" h="345838">
                    <a:moveTo>
                      <a:pt x="207782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7782" y="0"/>
                    </a:lnTo>
                    <a:lnTo>
                      <a:pt x="87854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" name="任意多边形: 形状 85">
                <a:extLst>
                  <a:ext uri="{FF2B5EF4-FFF2-40B4-BE49-F238E27FC236}">
                    <a16:creationId xmlns:a16="http://schemas.microsoft.com/office/drawing/2014/main" id="{D2CCD23E-18E2-224A-B080-F0A2AF05252B}"/>
                  </a:ext>
                </a:extLst>
              </p:cNvPr>
              <p:cNvSpPr/>
              <p:nvPr/>
            </p:nvSpPr>
            <p:spPr>
              <a:xfrm>
                <a:off x="3881517" y="4144384"/>
                <a:ext cx="207782" cy="345838"/>
              </a:xfrm>
              <a:custGeom>
                <a:avLst/>
                <a:gdLst>
                  <a:gd name="connsiteX0" fmla="*/ 207782 w 207782"/>
                  <a:gd name="connsiteY0" fmla="*/ 345839 h 345838"/>
                  <a:gd name="connsiteX1" fmla="*/ 119928 w 207782"/>
                  <a:gd name="connsiteY1" fmla="*/ 345839 h 345838"/>
                  <a:gd name="connsiteX2" fmla="*/ 0 w 207782"/>
                  <a:gd name="connsiteY2" fmla="*/ 172919 h 345838"/>
                  <a:gd name="connsiteX3" fmla="*/ 119928 w 207782"/>
                  <a:gd name="connsiteY3" fmla="*/ 0 h 345838"/>
                  <a:gd name="connsiteX4" fmla="*/ 207782 w 207782"/>
                  <a:gd name="connsiteY4" fmla="*/ 0 h 345838"/>
                  <a:gd name="connsiteX5" fmla="*/ 87854 w 207782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782" h="345838">
                    <a:moveTo>
                      <a:pt x="207782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7782" y="0"/>
                    </a:lnTo>
                    <a:lnTo>
                      <a:pt x="87854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" name="任意多边形: 形状 86">
                <a:extLst>
                  <a:ext uri="{FF2B5EF4-FFF2-40B4-BE49-F238E27FC236}">
                    <a16:creationId xmlns:a16="http://schemas.microsoft.com/office/drawing/2014/main" id="{E36A1FED-E9DF-6440-BA56-B54684C3C2FC}"/>
                  </a:ext>
                </a:extLst>
              </p:cNvPr>
              <p:cNvSpPr/>
              <p:nvPr/>
            </p:nvSpPr>
            <p:spPr>
              <a:xfrm>
                <a:off x="4050253" y="4144384"/>
                <a:ext cx="207782" cy="345838"/>
              </a:xfrm>
              <a:custGeom>
                <a:avLst/>
                <a:gdLst>
                  <a:gd name="connsiteX0" fmla="*/ 207782 w 207782"/>
                  <a:gd name="connsiteY0" fmla="*/ 345839 h 345838"/>
                  <a:gd name="connsiteX1" fmla="*/ 119928 w 207782"/>
                  <a:gd name="connsiteY1" fmla="*/ 345839 h 345838"/>
                  <a:gd name="connsiteX2" fmla="*/ 0 w 207782"/>
                  <a:gd name="connsiteY2" fmla="*/ 172919 h 345838"/>
                  <a:gd name="connsiteX3" fmla="*/ 119928 w 207782"/>
                  <a:gd name="connsiteY3" fmla="*/ 0 h 345838"/>
                  <a:gd name="connsiteX4" fmla="*/ 207782 w 207782"/>
                  <a:gd name="connsiteY4" fmla="*/ 0 h 345838"/>
                  <a:gd name="connsiteX5" fmla="*/ 87854 w 207782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782" h="345838">
                    <a:moveTo>
                      <a:pt x="207782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7782" y="0"/>
                    </a:lnTo>
                    <a:lnTo>
                      <a:pt x="87854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" name="任意多边形: 形状 87">
                <a:extLst>
                  <a:ext uri="{FF2B5EF4-FFF2-40B4-BE49-F238E27FC236}">
                    <a16:creationId xmlns:a16="http://schemas.microsoft.com/office/drawing/2014/main" id="{A393CFFD-641B-9549-B121-CA162379C073}"/>
                  </a:ext>
                </a:extLst>
              </p:cNvPr>
              <p:cNvSpPr/>
              <p:nvPr/>
            </p:nvSpPr>
            <p:spPr>
              <a:xfrm>
                <a:off x="4220383" y="4144384"/>
                <a:ext cx="206387" cy="345838"/>
              </a:xfrm>
              <a:custGeom>
                <a:avLst/>
                <a:gdLst>
                  <a:gd name="connsiteX0" fmla="*/ 206388 w 206387"/>
                  <a:gd name="connsiteY0" fmla="*/ 345839 h 345838"/>
                  <a:gd name="connsiteX1" fmla="*/ 119928 w 206387"/>
                  <a:gd name="connsiteY1" fmla="*/ 345839 h 345838"/>
                  <a:gd name="connsiteX2" fmla="*/ 0 w 206387"/>
                  <a:gd name="connsiteY2" fmla="*/ 172919 h 345838"/>
                  <a:gd name="connsiteX3" fmla="*/ 119928 w 206387"/>
                  <a:gd name="connsiteY3" fmla="*/ 0 h 345838"/>
                  <a:gd name="connsiteX4" fmla="*/ 206388 w 206387"/>
                  <a:gd name="connsiteY4" fmla="*/ 0 h 345838"/>
                  <a:gd name="connsiteX5" fmla="*/ 86460 w 206387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6387" h="345838">
                    <a:moveTo>
                      <a:pt x="206388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6388" y="0"/>
                    </a:lnTo>
                    <a:lnTo>
                      <a:pt x="86460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" name="任意多边形: 形状 88">
                <a:extLst>
                  <a:ext uri="{FF2B5EF4-FFF2-40B4-BE49-F238E27FC236}">
                    <a16:creationId xmlns:a16="http://schemas.microsoft.com/office/drawing/2014/main" id="{D0A37B31-58A2-E544-B0AA-F7CB23652338}"/>
                  </a:ext>
                </a:extLst>
              </p:cNvPr>
              <p:cNvSpPr/>
              <p:nvPr/>
            </p:nvSpPr>
            <p:spPr>
              <a:xfrm>
                <a:off x="4389119" y="4144384"/>
                <a:ext cx="206387" cy="345838"/>
              </a:xfrm>
              <a:custGeom>
                <a:avLst/>
                <a:gdLst>
                  <a:gd name="connsiteX0" fmla="*/ 206388 w 206387"/>
                  <a:gd name="connsiteY0" fmla="*/ 345839 h 345838"/>
                  <a:gd name="connsiteX1" fmla="*/ 119928 w 206387"/>
                  <a:gd name="connsiteY1" fmla="*/ 345839 h 345838"/>
                  <a:gd name="connsiteX2" fmla="*/ 0 w 206387"/>
                  <a:gd name="connsiteY2" fmla="*/ 172919 h 345838"/>
                  <a:gd name="connsiteX3" fmla="*/ 119928 w 206387"/>
                  <a:gd name="connsiteY3" fmla="*/ 0 h 345838"/>
                  <a:gd name="connsiteX4" fmla="*/ 206388 w 206387"/>
                  <a:gd name="connsiteY4" fmla="*/ 0 h 345838"/>
                  <a:gd name="connsiteX5" fmla="*/ 86460 w 206387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6387" h="345838">
                    <a:moveTo>
                      <a:pt x="206388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6388" y="0"/>
                    </a:lnTo>
                    <a:lnTo>
                      <a:pt x="86460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" name="任意多边形: 形状 89">
                <a:extLst>
                  <a:ext uri="{FF2B5EF4-FFF2-40B4-BE49-F238E27FC236}">
                    <a16:creationId xmlns:a16="http://schemas.microsoft.com/office/drawing/2014/main" id="{AB3DCD85-C19B-4C44-9065-B51DFEB5E3BE}"/>
                  </a:ext>
                </a:extLst>
              </p:cNvPr>
              <p:cNvSpPr/>
              <p:nvPr/>
            </p:nvSpPr>
            <p:spPr>
              <a:xfrm>
                <a:off x="4557855" y="4144384"/>
                <a:ext cx="206387" cy="345838"/>
              </a:xfrm>
              <a:custGeom>
                <a:avLst/>
                <a:gdLst>
                  <a:gd name="connsiteX0" fmla="*/ 206388 w 206387"/>
                  <a:gd name="connsiteY0" fmla="*/ 345839 h 345838"/>
                  <a:gd name="connsiteX1" fmla="*/ 119928 w 206387"/>
                  <a:gd name="connsiteY1" fmla="*/ 345839 h 345838"/>
                  <a:gd name="connsiteX2" fmla="*/ 0 w 206387"/>
                  <a:gd name="connsiteY2" fmla="*/ 172919 h 345838"/>
                  <a:gd name="connsiteX3" fmla="*/ 119928 w 206387"/>
                  <a:gd name="connsiteY3" fmla="*/ 0 h 345838"/>
                  <a:gd name="connsiteX4" fmla="*/ 206388 w 206387"/>
                  <a:gd name="connsiteY4" fmla="*/ 0 h 345838"/>
                  <a:gd name="connsiteX5" fmla="*/ 86460 w 206387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6387" h="345838">
                    <a:moveTo>
                      <a:pt x="206388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6388" y="0"/>
                    </a:lnTo>
                    <a:lnTo>
                      <a:pt x="86460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460C817-FA8B-4C4C-AEEC-8298FAEAEE0B}"/>
                </a:ext>
              </a:extLst>
            </p:cNvPr>
            <p:cNvSpPr txBox="1"/>
            <p:nvPr/>
          </p:nvSpPr>
          <p:spPr>
            <a:xfrm>
              <a:off x="5908" y="3927"/>
              <a:ext cx="7517" cy="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altLang="zh-CN" kern="0" dirty="0">
                <a:solidFill>
                  <a:schemeClr val="tx1"/>
                </a:solidFill>
                <a:uFillTx/>
                <a:latin typeface="Calibri" panose="020F0502020204030204" charset="0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35CB6EB6-C689-9E4A-B9A7-BAA056903D61}"/>
              </a:ext>
            </a:extLst>
          </p:cNvPr>
          <p:cNvSpPr/>
          <p:nvPr/>
        </p:nvSpPr>
        <p:spPr>
          <a:xfrm>
            <a:off x="741937" y="2424781"/>
            <a:ext cx="41091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kern="0" dirty="0">
                <a:latin typeface="Calibri" panose="020F0502020204030204" charset="0"/>
                <a:cs typeface="Calibri" panose="020F0502020204030204" charset="0"/>
              </a:rPr>
              <a:t>Gibson Street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kern="0" dirty="0">
                <a:latin typeface="Calibri" panose="020F0502020204030204" charset="0"/>
                <a:cs typeface="Calibri" panose="020F0502020204030204" charset="0"/>
              </a:rPr>
              <a:t>Most </a:t>
            </a:r>
            <a:r>
              <a:rPr lang="en-US" altLang="zh-CN" kern="0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severe </a:t>
            </a:r>
            <a:r>
              <a:rPr lang="en-US" altLang="zh-CN" kern="0" dirty="0">
                <a:latin typeface="Calibri" panose="020F0502020204030204" charset="0"/>
                <a:cs typeface="Calibri" panose="020F0502020204030204" charset="0"/>
              </a:rPr>
              <a:t>street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kern="0" dirty="0">
                <a:latin typeface="Calibri" panose="020F0502020204030204" pitchFamily="34" charset="0"/>
                <a:cs typeface="Calibri" panose="020F0502020204030204" pitchFamily="34" charset="0"/>
              </a:rPr>
              <a:t>Green Dots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kern="0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ow frequency</a:t>
            </a:r>
            <a:r>
              <a:rPr lang="zh-CN" altLang="zh-C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of incidents</a:t>
            </a:r>
            <a:endParaRPr lang="en-US" altLang="zh-CN" kern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kern="0" dirty="0">
                <a:latin typeface="Calibri" panose="020F0502020204030204" pitchFamily="34" charset="0"/>
                <a:cs typeface="Calibri" panose="020F0502020204030204" pitchFamily="34" charset="0"/>
              </a:rPr>
              <a:t>Red Dots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kern="0" dirty="0">
                <a:latin typeface="Calibri" panose="020F0502020204030204" pitchFamily="34" charset="0"/>
                <a:cs typeface="Calibri" panose="020F0502020204030204" pitchFamily="34" charset="0"/>
              </a:rPr>
              <a:t>High frequency of incidents </a:t>
            </a:r>
          </a:p>
        </p:txBody>
      </p:sp>
      <p:pic>
        <p:nvPicPr>
          <p:cNvPr id="21" name="音频 20">
            <a:hlinkClick r:id="" action="ppaction://media"/>
            <a:extLst>
              <a:ext uri="{FF2B5EF4-FFF2-40B4-BE49-F238E27FC236}">
                <a16:creationId xmlns:a16="http://schemas.microsoft.com/office/drawing/2014/main" id="{C8D167DF-AD5F-7146-B852-CABBADD70E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25429" y="5398770"/>
            <a:ext cx="812800" cy="812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E3906C-92AB-48CF-B63B-A422A3BE0A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3850" y="1803634"/>
            <a:ext cx="6600026" cy="3595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115"/>
    </mc:Choice>
    <mc:Fallback xmlns="">
      <p:transition spd="slow" advTm="541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148" y="82184"/>
            <a:ext cx="12192000" cy="685345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District Incidents </a:t>
            </a:r>
          </a:p>
        </p:txBody>
      </p:sp>
      <p:pic>
        <p:nvPicPr>
          <p:cNvPr id="6" name="Picture 5" descr="Logo&#10;&#10;Description automatically generated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6353" y="5541676"/>
            <a:ext cx="1239113" cy="1239113"/>
          </a:xfrm>
          <a:prstGeom prst="rect">
            <a:avLst/>
          </a:prstGeom>
        </p:spPr>
      </p:pic>
      <p:grpSp>
        <p:nvGrpSpPr>
          <p:cNvPr id="7" name="组合 6" descr="7b0a202020202262756c6c6574223a20227b5c2263617465676f727949645c223a31303030362c5c2274656d706c61746549645c223a32303233313433357d222c0a202020202274657874626f78223a20227b5c2269645c223a32303334323131392c5c2263617465676f72795f69645c223a5c225c227d220a7d0a">
            <a:extLst>
              <a:ext uri="{FF2B5EF4-FFF2-40B4-BE49-F238E27FC236}">
                <a16:creationId xmlns:a16="http://schemas.microsoft.com/office/drawing/2014/main" id="{99A3DBC9-D89F-4444-ADC9-DFFE001F320F}"/>
              </a:ext>
            </a:extLst>
          </p:cNvPr>
          <p:cNvGrpSpPr/>
          <p:nvPr/>
        </p:nvGrpSpPr>
        <p:grpSpPr>
          <a:xfrm>
            <a:off x="384810" y="1912690"/>
            <a:ext cx="5221333" cy="3656869"/>
            <a:chOff x="5581" y="3720"/>
            <a:chExt cx="8038" cy="3360"/>
          </a:xfrm>
        </p:grpSpPr>
        <p:grpSp>
          <p:nvGrpSpPr>
            <p:cNvPr id="8" name="图形 80">
              <a:extLst>
                <a:ext uri="{FF2B5EF4-FFF2-40B4-BE49-F238E27FC236}">
                  <a16:creationId xmlns:a16="http://schemas.microsoft.com/office/drawing/2014/main" id="{AF765BA6-3D23-1C46-9635-0F4FB8450375}"/>
                </a:ext>
              </a:extLst>
            </p:cNvPr>
            <p:cNvGrpSpPr/>
            <p:nvPr/>
          </p:nvGrpSpPr>
          <p:grpSpPr>
            <a:xfrm>
              <a:off x="5581" y="3720"/>
              <a:ext cx="8038" cy="3360"/>
              <a:chOff x="3544046" y="2362199"/>
              <a:chExt cx="5103908" cy="2133602"/>
            </a:xfrm>
          </p:grpSpPr>
          <p:sp>
            <p:nvSpPr>
              <p:cNvPr id="10" name="任意多边形: 形状 82">
                <a:extLst>
                  <a:ext uri="{FF2B5EF4-FFF2-40B4-BE49-F238E27FC236}">
                    <a16:creationId xmlns:a16="http://schemas.microsoft.com/office/drawing/2014/main" id="{2D73259E-A997-3148-830E-C9A5EC5685F0}"/>
                  </a:ext>
                </a:extLst>
              </p:cNvPr>
              <p:cNvSpPr/>
              <p:nvPr/>
            </p:nvSpPr>
            <p:spPr>
              <a:xfrm>
                <a:off x="3669551" y="2362199"/>
                <a:ext cx="4983980" cy="2128024"/>
              </a:xfrm>
              <a:custGeom>
                <a:avLst/>
                <a:gdLst>
                  <a:gd name="connsiteX0" fmla="*/ 4983980 w 4983980"/>
                  <a:gd name="connsiteY0" fmla="*/ 2128024 h 2128024"/>
                  <a:gd name="connsiteX1" fmla="*/ 1172783 w 4983980"/>
                  <a:gd name="connsiteY1" fmla="*/ 2128024 h 2128024"/>
                  <a:gd name="connsiteX2" fmla="*/ 1126764 w 4983980"/>
                  <a:gd name="connsiteY2" fmla="*/ 2058299 h 2128024"/>
                  <a:gd name="connsiteX3" fmla="*/ 4914255 w 4983980"/>
                  <a:gd name="connsiteY3" fmla="*/ 2058299 h 2128024"/>
                  <a:gd name="connsiteX4" fmla="*/ 4914255 w 4983980"/>
                  <a:gd name="connsiteY4" fmla="*/ 69726 h 2128024"/>
                  <a:gd name="connsiteX5" fmla="*/ 69726 w 4983980"/>
                  <a:gd name="connsiteY5" fmla="*/ 69726 h 2128024"/>
                  <a:gd name="connsiteX6" fmla="*/ 69726 w 4983980"/>
                  <a:gd name="connsiteY6" fmla="*/ 1694331 h 2128024"/>
                  <a:gd name="connsiteX7" fmla="*/ 0 w 4983980"/>
                  <a:gd name="connsiteY7" fmla="*/ 1694331 h 2128024"/>
                  <a:gd name="connsiteX8" fmla="*/ 0 w 4983980"/>
                  <a:gd name="connsiteY8" fmla="*/ 0 h 2128024"/>
                  <a:gd name="connsiteX9" fmla="*/ 4983980 w 4983980"/>
                  <a:gd name="connsiteY9" fmla="*/ 0 h 2128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83980" h="2128024">
                    <a:moveTo>
                      <a:pt x="4983980" y="2128024"/>
                    </a:moveTo>
                    <a:lnTo>
                      <a:pt x="1172783" y="2128024"/>
                    </a:lnTo>
                    <a:lnTo>
                      <a:pt x="1126764" y="2058299"/>
                    </a:lnTo>
                    <a:lnTo>
                      <a:pt x="4914255" y="2058299"/>
                    </a:lnTo>
                    <a:lnTo>
                      <a:pt x="4914255" y="69726"/>
                    </a:lnTo>
                    <a:lnTo>
                      <a:pt x="69726" y="69726"/>
                    </a:lnTo>
                    <a:lnTo>
                      <a:pt x="69726" y="1694331"/>
                    </a:lnTo>
                    <a:lnTo>
                      <a:pt x="0" y="1694331"/>
                    </a:lnTo>
                    <a:lnTo>
                      <a:pt x="0" y="0"/>
                    </a:lnTo>
                    <a:lnTo>
                      <a:pt x="4983980" y="0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" name="任意多边形: 形状 83">
                <a:extLst>
                  <a:ext uri="{FF2B5EF4-FFF2-40B4-BE49-F238E27FC236}">
                    <a16:creationId xmlns:a16="http://schemas.microsoft.com/office/drawing/2014/main" id="{193D508C-B612-B64F-BCB5-2D82DF6E78E3}"/>
                  </a:ext>
                </a:extLst>
              </p:cNvPr>
              <p:cNvSpPr/>
              <p:nvPr/>
            </p:nvSpPr>
            <p:spPr>
              <a:xfrm>
                <a:off x="3544046" y="4144384"/>
                <a:ext cx="207782" cy="345838"/>
              </a:xfrm>
              <a:custGeom>
                <a:avLst/>
                <a:gdLst>
                  <a:gd name="connsiteX0" fmla="*/ 207782 w 207782"/>
                  <a:gd name="connsiteY0" fmla="*/ 345839 h 345838"/>
                  <a:gd name="connsiteX1" fmla="*/ 119928 w 207782"/>
                  <a:gd name="connsiteY1" fmla="*/ 345839 h 345838"/>
                  <a:gd name="connsiteX2" fmla="*/ 0 w 207782"/>
                  <a:gd name="connsiteY2" fmla="*/ 172919 h 345838"/>
                  <a:gd name="connsiteX3" fmla="*/ 119928 w 207782"/>
                  <a:gd name="connsiteY3" fmla="*/ 0 h 345838"/>
                  <a:gd name="connsiteX4" fmla="*/ 207782 w 207782"/>
                  <a:gd name="connsiteY4" fmla="*/ 0 h 345838"/>
                  <a:gd name="connsiteX5" fmla="*/ 87854 w 207782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782" h="345838">
                    <a:moveTo>
                      <a:pt x="207782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7782" y="0"/>
                    </a:lnTo>
                    <a:lnTo>
                      <a:pt x="87854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任意多边形: 形状 84">
                <a:extLst>
                  <a:ext uri="{FF2B5EF4-FFF2-40B4-BE49-F238E27FC236}">
                    <a16:creationId xmlns:a16="http://schemas.microsoft.com/office/drawing/2014/main" id="{BBDBCE6C-77A1-BF48-8A9D-6F38A230F810}"/>
                  </a:ext>
                </a:extLst>
              </p:cNvPr>
              <p:cNvSpPr/>
              <p:nvPr/>
            </p:nvSpPr>
            <p:spPr>
              <a:xfrm>
                <a:off x="3712781" y="4144384"/>
                <a:ext cx="207782" cy="345838"/>
              </a:xfrm>
              <a:custGeom>
                <a:avLst/>
                <a:gdLst>
                  <a:gd name="connsiteX0" fmla="*/ 207782 w 207782"/>
                  <a:gd name="connsiteY0" fmla="*/ 345839 h 345838"/>
                  <a:gd name="connsiteX1" fmla="*/ 119928 w 207782"/>
                  <a:gd name="connsiteY1" fmla="*/ 345839 h 345838"/>
                  <a:gd name="connsiteX2" fmla="*/ 0 w 207782"/>
                  <a:gd name="connsiteY2" fmla="*/ 172919 h 345838"/>
                  <a:gd name="connsiteX3" fmla="*/ 119928 w 207782"/>
                  <a:gd name="connsiteY3" fmla="*/ 0 h 345838"/>
                  <a:gd name="connsiteX4" fmla="*/ 207782 w 207782"/>
                  <a:gd name="connsiteY4" fmla="*/ 0 h 345838"/>
                  <a:gd name="connsiteX5" fmla="*/ 87854 w 207782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782" h="345838">
                    <a:moveTo>
                      <a:pt x="207782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7782" y="0"/>
                    </a:lnTo>
                    <a:lnTo>
                      <a:pt x="87854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" name="任意多边形: 形状 85">
                <a:extLst>
                  <a:ext uri="{FF2B5EF4-FFF2-40B4-BE49-F238E27FC236}">
                    <a16:creationId xmlns:a16="http://schemas.microsoft.com/office/drawing/2014/main" id="{B07CCD75-C253-0D4D-B823-96CCD56FA6FB}"/>
                  </a:ext>
                </a:extLst>
              </p:cNvPr>
              <p:cNvSpPr/>
              <p:nvPr/>
            </p:nvSpPr>
            <p:spPr>
              <a:xfrm>
                <a:off x="3881517" y="4144384"/>
                <a:ext cx="207782" cy="345838"/>
              </a:xfrm>
              <a:custGeom>
                <a:avLst/>
                <a:gdLst>
                  <a:gd name="connsiteX0" fmla="*/ 207782 w 207782"/>
                  <a:gd name="connsiteY0" fmla="*/ 345839 h 345838"/>
                  <a:gd name="connsiteX1" fmla="*/ 119928 w 207782"/>
                  <a:gd name="connsiteY1" fmla="*/ 345839 h 345838"/>
                  <a:gd name="connsiteX2" fmla="*/ 0 w 207782"/>
                  <a:gd name="connsiteY2" fmla="*/ 172919 h 345838"/>
                  <a:gd name="connsiteX3" fmla="*/ 119928 w 207782"/>
                  <a:gd name="connsiteY3" fmla="*/ 0 h 345838"/>
                  <a:gd name="connsiteX4" fmla="*/ 207782 w 207782"/>
                  <a:gd name="connsiteY4" fmla="*/ 0 h 345838"/>
                  <a:gd name="connsiteX5" fmla="*/ 87854 w 207782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782" h="345838">
                    <a:moveTo>
                      <a:pt x="207782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7782" y="0"/>
                    </a:lnTo>
                    <a:lnTo>
                      <a:pt x="87854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" name="任意多边形: 形状 86">
                <a:extLst>
                  <a:ext uri="{FF2B5EF4-FFF2-40B4-BE49-F238E27FC236}">
                    <a16:creationId xmlns:a16="http://schemas.microsoft.com/office/drawing/2014/main" id="{38DECAC1-43C5-C047-966F-C986358CBEFC}"/>
                  </a:ext>
                </a:extLst>
              </p:cNvPr>
              <p:cNvSpPr/>
              <p:nvPr/>
            </p:nvSpPr>
            <p:spPr>
              <a:xfrm>
                <a:off x="4050253" y="4144384"/>
                <a:ext cx="207782" cy="345838"/>
              </a:xfrm>
              <a:custGeom>
                <a:avLst/>
                <a:gdLst>
                  <a:gd name="connsiteX0" fmla="*/ 207782 w 207782"/>
                  <a:gd name="connsiteY0" fmla="*/ 345839 h 345838"/>
                  <a:gd name="connsiteX1" fmla="*/ 119928 w 207782"/>
                  <a:gd name="connsiteY1" fmla="*/ 345839 h 345838"/>
                  <a:gd name="connsiteX2" fmla="*/ 0 w 207782"/>
                  <a:gd name="connsiteY2" fmla="*/ 172919 h 345838"/>
                  <a:gd name="connsiteX3" fmla="*/ 119928 w 207782"/>
                  <a:gd name="connsiteY3" fmla="*/ 0 h 345838"/>
                  <a:gd name="connsiteX4" fmla="*/ 207782 w 207782"/>
                  <a:gd name="connsiteY4" fmla="*/ 0 h 345838"/>
                  <a:gd name="connsiteX5" fmla="*/ 87854 w 207782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782" h="345838">
                    <a:moveTo>
                      <a:pt x="207782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7782" y="0"/>
                    </a:lnTo>
                    <a:lnTo>
                      <a:pt x="87854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" name="任意多边形: 形状 87">
                <a:extLst>
                  <a:ext uri="{FF2B5EF4-FFF2-40B4-BE49-F238E27FC236}">
                    <a16:creationId xmlns:a16="http://schemas.microsoft.com/office/drawing/2014/main" id="{82B30A98-8301-BE48-9A9D-B9020D0F770A}"/>
                  </a:ext>
                </a:extLst>
              </p:cNvPr>
              <p:cNvSpPr/>
              <p:nvPr/>
            </p:nvSpPr>
            <p:spPr>
              <a:xfrm>
                <a:off x="4220383" y="4144384"/>
                <a:ext cx="206387" cy="345838"/>
              </a:xfrm>
              <a:custGeom>
                <a:avLst/>
                <a:gdLst>
                  <a:gd name="connsiteX0" fmla="*/ 206388 w 206387"/>
                  <a:gd name="connsiteY0" fmla="*/ 345839 h 345838"/>
                  <a:gd name="connsiteX1" fmla="*/ 119928 w 206387"/>
                  <a:gd name="connsiteY1" fmla="*/ 345839 h 345838"/>
                  <a:gd name="connsiteX2" fmla="*/ 0 w 206387"/>
                  <a:gd name="connsiteY2" fmla="*/ 172919 h 345838"/>
                  <a:gd name="connsiteX3" fmla="*/ 119928 w 206387"/>
                  <a:gd name="connsiteY3" fmla="*/ 0 h 345838"/>
                  <a:gd name="connsiteX4" fmla="*/ 206388 w 206387"/>
                  <a:gd name="connsiteY4" fmla="*/ 0 h 345838"/>
                  <a:gd name="connsiteX5" fmla="*/ 86460 w 206387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6387" h="345838">
                    <a:moveTo>
                      <a:pt x="206388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6388" y="0"/>
                    </a:lnTo>
                    <a:lnTo>
                      <a:pt x="86460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" name="任意多边形: 形状 88">
                <a:extLst>
                  <a:ext uri="{FF2B5EF4-FFF2-40B4-BE49-F238E27FC236}">
                    <a16:creationId xmlns:a16="http://schemas.microsoft.com/office/drawing/2014/main" id="{CEECC73C-4A5A-9047-A42D-4C38D68DAC4C}"/>
                  </a:ext>
                </a:extLst>
              </p:cNvPr>
              <p:cNvSpPr/>
              <p:nvPr/>
            </p:nvSpPr>
            <p:spPr>
              <a:xfrm>
                <a:off x="4389119" y="4144384"/>
                <a:ext cx="206387" cy="345838"/>
              </a:xfrm>
              <a:custGeom>
                <a:avLst/>
                <a:gdLst>
                  <a:gd name="connsiteX0" fmla="*/ 206388 w 206387"/>
                  <a:gd name="connsiteY0" fmla="*/ 345839 h 345838"/>
                  <a:gd name="connsiteX1" fmla="*/ 119928 w 206387"/>
                  <a:gd name="connsiteY1" fmla="*/ 345839 h 345838"/>
                  <a:gd name="connsiteX2" fmla="*/ 0 w 206387"/>
                  <a:gd name="connsiteY2" fmla="*/ 172919 h 345838"/>
                  <a:gd name="connsiteX3" fmla="*/ 119928 w 206387"/>
                  <a:gd name="connsiteY3" fmla="*/ 0 h 345838"/>
                  <a:gd name="connsiteX4" fmla="*/ 206388 w 206387"/>
                  <a:gd name="connsiteY4" fmla="*/ 0 h 345838"/>
                  <a:gd name="connsiteX5" fmla="*/ 86460 w 206387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6387" h="345838">
                    <a:moveTo>
                      <a:pt x="206388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6388" y="0"/>
                    </a:lnTo>
                    <a:lnTo>
                      <a:pt x="86460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" name="任意多边形: 形状 89">
                <a:extLst>
                  <a:ext uri="{FF2B5EF4-FFF2-40B4-BE49-F238E27FC236}">
                    <a16:creationId xmlns:a16="http://schemas.microsoft.com/office/drawing/2014/main" id="{F59DE046-C70C-9A44-BDA6-2451CB1916A0}"/>
                  </a:ext>
                </a:extLst>
              </p:cNvPr>
              <p:cNvSpPr/>
              <p:nvPr/>
            </p:nvSpPr>
            <p:spPr>
              <a:xfrm>
                <a:off x="4557855" y="4144384"/>
                <a:ext cx="206387" cy="345838"/>
              </a:xfrm>
              <a:custGeom>
                <a:avLst/>
                <a:gdLst>
                  <a:gd name="connsiteX0" fmla="*/ 206388 w 206387"/>
                  <a:gd name="connsiteY0" fmla="*/ 345839 h 345838"/>
                  <a:gd name="connsiteX1" fmla="*/ 119928 w 206387"/>
                  <a:gd name="connsiteY1" fmla="*/ 345839 h 345838"/>
                  <a:gd name="connsiteX2" fmla="*/ 0 w 206387"/>
                  <a:gd name="connsiteY2" fmla="*/ 172919 h 345838"/>
                  <a:gd name="connsiteX3" fmla="*/ 119928 w 206387"/>
                  <a:gd name="connsiteY3" fmla="*/ 0 h 345838"/>
                  <a:gd name="connsiteX4" fmla="*/ 206388 w 206387"/>
                  <a:gd name="connsiteY4" fmla="*/ 0 h 345838"/>
                  <a:gd name="connsiteX5" fmla="*/ 86460 w 206387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6387" h="345838">
                    <a:moveTo>
                      <a:pt x="206388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6388" y="0"/>
                    </a:lnTo>
                    <a:lnTo>
                      <a:pt x="86460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E615348-0BD5-264A-AC90-5ADA83B8BBAD}"/>
                </a:ext>
              </a:extLst>
            </p:cNvPr>
            <p:cNvSpPr txBox="1"/>
            <p:nvPr/>
          </p:nvSpPr>
          <p:spPr>
            <a:xfrm>
              <a:off x="5945" y="3987"/>
              <a:ext cx="7517" cy="2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kern="0" dirty="0">
                  <a:solidFill>
                    <a:schemeClr val="tx1"/>
                  </a:solidFill>
                  <a:uFillTx/>
                  <a:latin typeface="Calibri" panose="020F0502020204030204" charset="0"/>
                  <a:cs typeface="Calibri" panose="020F0502020204030204" charset="0"/>
                </a:rPr>
                <a:t>Roxbury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kern="0" dirty="0">
                  <a:latin typeface="Calibri" panose="020F0502020204030204" charset="0"/>
                  <a:cs typeface="Calibri" panose="020F0502020204030204" charset="0"/>
                </a:rPr>
                <a:t>M</a:t>
              </a:r>
              <a:r>
                <a:rPr lang="en-US" kern="0" dirty="0">
                  <a:solidFill>
                    <a:schemeClr val="tx1"/>
                  </a:solidFill>
                  <a:uFillTx/>
                  <a:latin typeface="Calibri" panose="020F0502020204030204" charset="0"/>
                  <a:cs typeface="Calibri" panose="020F0502020204030204" charset="0"/>
                </a:rPr>
                <a:t>ost </a:t>
              </a:r>
              <a:r>
                <a:rPr lang="en-US" kern="0" dirty="0">
                  <a:solidFill>
                    <a:srgbClr val="FF0000"/>
                  </a:solidFill>
                  <a:uFillTx/>
                  <a:latin typeface="Calibri" panose="020F0502020204030204" charset="0"/>
                  <a:cs typeface="Calibri" panose="020F0502020204030204" charset="0"/>
                </a:rPr>
                <a:t>severe </a:t>
              </a:r>
              <a:r>
                <a:rPr lang="en-US" kern="0" dirty="0">
                  <a:solidFill>
                    <a:schemeClr val="tx1"/>
                  </a:solidFill>
                  <a:uFillTx/>
                  <a:latin typeface="Calibri" panose="020F0502020204030204" charset="0"/>
                  <a:cs typeface="Calibri" panose="020F0502020204030204" charset="0"/>
                </a:rPr>
                <a:t>district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kern="0" dirty="0">
                  <a:solidFill>
                    <a:schemeClr val="tx1"/>
                  </a:solidFill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Charleston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kern="0" dirty="0">
                  <a:latin typeface="Calibri" panose="020F0502020204030204" pitchFamily="34" charset="0"/>
                  <a:cs typeface="Calibri" panose="020F0502020204030204" pitchFamily="34" charset="0"/>
                </a:rPr>
                <a:t>Least severe district</a:t>
              </a:r>
              <a:endParaRPr lang="en-US" kern="0" dirty="0">
                <a:solidFill>
                  <a:schemeClr val="tx1"/>
                </a:solidFill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kern="0" dirty="0">
                  <a:solidFill>
                    <a:schemeClr val="tx1"/>
                  </a:solidFill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Suggestion</a:t>
              </a:r>
              <a:r>
                <a:rPr lang="en-US" kern="0" dirty="0">
                  <a:latin typeface="Calibri" panose="020F0502020204030204" pitchFamily="34" charset="0"/>
                  <a:cs typeface="Calibri" panose="020F0502020204030204" pitchFamily="34" charset="0"/>
                </a:rPr>
                <a:t>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Increase police presence in Roxbury, Dorchester, and South End districts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zh-CN" kern="0" dirty="0">
                  <a:solidFill>
                    <a:schemeClr val="tx1"/>
                  </a:solidFill>
                  <a:uFillTx/>
                  <a:latin typeface="Calibri" panose="020F0502020204030204" pitchFamily="34" charset="0"/>
                  <a:cs typeface="Calibri" panose="020F0502020204030204" pitchFamily="34" charset="0"/>
                  <a:sym typeface="+mn-ea"/>
                </a:rPr>
                <a:t>Legal </a:t>
              </a:r>
              <a:r>
                <a:rPr lang="en-US" altLang="zh-CN" kern="0" dirty="0">
                  <a:latin typeface="Calibri" panose="020F0502020204030204" pitchFamily="34" charset="0"/>
                  <a:cs typeface="Calibri" panose="020F0502020204030204" pitchFamily="34" charset="0"/>
                  <a:sym typeface="+mn-ea"/>
                </a:rPr>
                <a:t>literacy classes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zh-CN" kern="0" dirty="0">
                  <a:latin typeface="Calibri" panose="020F0502020204030204" pitchFamily="34" charset="0"/>
                  <a:cs typeface="Calibri" panose="020F0502020204030204" pitchFamily="34" charset="0"/>
                  <a:sym typeface="+mn-ea"/>
                </a:rPr>
                <a:t>Police DEI education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zh-CN" kern="0" dirty="0">
                <a:solidFill>
                  <a:schemeClr val="tx1"/>
                </a:solidFill>
                <a:uFillTx/>
                <a:latin typeface="Calibri" panose="020F0502020204030204" pitchFamily="34" charset="0"/>
                <a:cs typeface="Calibri" panose="020F0502020204030204" pitchFamily="34" charset="0"/>
                <a:sym typeface="+mn-ea"/>
              </a:endParaRPr>
            </a:p>
          </p:txBody>
        </p:sp>
      </p:grpSp>
      <p:pic>
        <p:nvPicPr>
          <p:cNvPr id="22" name="音频 21">
            <a:hlinkClick r:id="" action="ppaction://media"/>
            <a:extLst>
              <a:ext uri="{FF2B5EF4-FFF2-40B4-BE49-F238E27FC236}">
                <a16:creationId xmlns:a16="http://schemas.microsoft.com/office/drawing/2014/main" id="{EDC400E9-8479-0742-A359-49972BB12B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606863" y="5559997"/>
            <a:ext cx="812800" cy="812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8AD783-C6B9-4B23-967E-74C5452EDB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7930" y="1477100"/>
            <a:ext cx="4496767" cy="40107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30"/>
    </mc:Choice>
    <mc:Fallback xmlns="">
      <p:transition spd="slow" advTm="29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77211"/>
            <a:ext cx="12192000" cy="685345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Incident Types</a:t>
            </a:r>
          </a:p>
        </p:txBody>
      </p:sp>
      <p:pic>
        <p:nvPicPr>
          <p:cNvPr id="6" name="Picture 5" descr="Logo&#10;&#10;Description automatically generated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6353" y="5541676"/>
            <a:ext cx="1239113" cy="1239113"/>
          </a:xfrm>
          <a:prstGeom prst="rect">
            <a:avLst/>
          </a:prstGeom>
        </p:spPr>
      </p:pic>
      <p:grpSp>
        <p:nvGrpSpPr>
          <p:cNvPr id="18" name="组合 17" descr="7b0a202020202262756c6c6574223a20227b5c2263617465676f727949645c223a31303030362c5c2274656d706c61746549645c223a32303233313433357d222c0a202020202274657874626f78223a20227b5c2269645c223a32303334323131392c5c2263617465676f72795f69645c223a5c225c227d220a7d0a">
            <a:extLst>
              <a:ext uri="{FF2B5EF4-FFF2-40B4-BE49-F238E27FC236}">
                <a16:creationId xmlns:a16="http://schemas.microsoft.com/office/drawing/2014/main" id="{CA02F850-7A34-2E4C-AAE5-D6F0C52C4678}"/>
              </a:ext>
            </a:extLst>
          </p:cNvPr>
          <p:cNvGrpSpPr/>
          <p:nvPr/>
        </p:nvGrpSpPr>
        <p:grpSpPr>
          <a:xfrm>
            <a:off x="387104" y="1914966"/>
            <a:ext cx="4952914" cy="3625641"/>
            <a:chOff x="5581" y="3720"/>
            <a:chExt cx="8038" cy="3360"/>
          </a:xfrm>
        </p:grpSpPr>
        <p:grpSp>
          <p:nvGrpSpPr>
            <p:cNvPr id="19" name="图形 80">
              <a:extLst>
                <a:ext uri="{FF2B5EF4-FFF2-40B4-BE49-F238E27FC236}">
                  <a16:creationId xmlns:a16="http://schemas.microsoft.com/office/drawing/2014/main" id="{C2059E20-3529-5443-A7D4-97005271D597}"/>
                </a:ext>
              </a:extLst>
            </p:cNvPr>
            <p:cNvGrpSpPr/>
            <p:nvPr/>
          </p:nvGrpSpPr>
          <p:grpSpPr>
            <a:xfrm>
              <a:off x="5581" y="3720"/>
              <a:ext cx="8038" cy="3360"/>
              <a:chOff x="3544046" y="2362199"/>
              <a:chExt cx="5103908" cy="2133602"/>
            </a:xfrm>
          </p:grpSpPr>
          <p:sp>
            <p:nvSpPr>
              <p:cNvPr id="21" name="任意多边形: 形状 82">
                <a:extLst>
                  <a:ext uri="{FF2B5EF4-FFF2-40B4-BE49-F238E27FC236}">
                    <a16:creationId xmlns:a16="http://schemas.microsoft.com/office/drawing/2014/main" id="{81010C16-0A85-1445-B361-746C72E811D1}"/>
                  </a:ext>
                </a:extLst>
              </p:cNvPr>
              <p:cNvSpPr/>
              <p:nvPr/>
            </p:nvSpPr>
            <p:spPr>
              <a:xfrm>
                <a:off x="3669551" y="2362199"/>
                <a:ext cx="4983980" cy="2128024"/>
              </a:xfrm>
              <a:custGeom>
                <a:avLst/>
                <a:gdLst>
                  <a:gd name="connsiteX0" fmla="*/ 4983980 w 4983980"/>
                  <a:gd name="connsiteY0" fmla="*/ 2128024 h 2128024"/>
                  <a:gd name="connsiteX1" fmla="*/ 1172783 w 4983980"/>
                  <a:gd name="connsiteY1" fmla="*/ 2128024 h 2128024"/>
                  <a:gd name="connsiteX2" fmla="*/ 1126764 w 4983980"/>
                  <a:gd name="connsiteY2" fmla="*/ 2058299 h 2128024"/>
                  <a:gd name="connsiteX3" fmla="*/ 4914255 w 4983980"/>
                  <a:gd name="connsiteY3" fmla="*/ 2058299 h 2128024"/>
                  <a:gd name="connsiteX4" fmla="*/ 4914255 w 4983980"/>
                  <a:gd name="connsiteY4" fmla="*/ 69726 h 2128024"/>
                  <a:gd name="connsiteX5" fmla="*/ 69726 w 4983980"/>
                  <a:gd name="connsiteY5" fmla="*/ 69726 h 2128024"/>
                  <a:gd name="connsiteX6" fmla="*/ 69726 w 4983980"/>
                  <a:gd name="connsiteY6" fmla="*/ 1694331 h 2128024"/>
                  <a:gd name="connsiteX7" fmla="*/ 0 w 4983980"/>
                  <a:gd name="connsiteY7" fmla="*/ 1694331 h 2128024"/>
                  <a:gd name="connsiteX8" fmla="*/ 0 w 4983980"/>
                  <a:gd name="connsiteY8" fmla="*/ 0 h 2128024"/>
                  <a:gd name="connsiteX9" fmla="*/ 4983980 w 4983980"/>
                  <a:gd name="connsiteY9" fmla="*/ 0 h 2128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83980" h="2128024">
                    <a:moveTo>
                      <a:pt x="4983980" y="2128024"/>
                    </a:moveTo>
                    <a:lnTo>
                      <a:pt x="1172783" y="2128024"/>
                    </a:lnTo>
                    <a:lnTo>
                      <a:pt x="1126764" y="2058299"/>
                    </a:lnTo>
                    <a:lnTo>
                      <a:pt x="4914255" y="2058299"/>
                    </a:lnTo>
                    <a:lnTo>
                      <a:pt x="4914255" y="69726"/>
                    </a:lnTo>
                    <a:lnTo>
                      <a:pt x="69726" y="69726"/>
                    </a:lnTo>
                    <a:lnTo>
                      <a:pt x="69726" y="1694331"/>
                    </a:lnTo>
                    <a:lnTo>
                      <a:pt x="0" y="1694331"/>
                    </a:lnTo>
                    <a:lnTo>
                      <a:pt x="0" y="0"/>
                    </a:lnTo>
                    <a:lnTo>
                      <a:pt x="4983980" y="0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2" name="任意多边形: 形状 83">
                <a:extLst>
                  <a:ext uri="{FF2B5EF4-FFF2-40B4-BE49-F238E27FC236}">
                    <a16:creationId xmlns:a16="http://schemas.microsoft.com/office/drawing/2014/main" id="{7B03CFEB-1FDD-F647-AFA0-56DE78BB1A71}"/>
                  </a:ext>
                </a:extLst>
              </p:cNvPr>
              <p:cNvSpPr/>
              <p:nvPr/>
            </p:nvSpPr>
            <p:spPr>
              <a:xfrm>
                <a:off x="3544046" y="4144384"/>
                <a:ext cx="207782" cy="345838"/>
              </a:xfrm>
              <a:custGeom>
                <a:avLst/>
                <a:gdLst>
                  <a:gd name="connsiteX0" fmla="*/ 207782 w 207782"/>
                  <a:gd name="connsiteY0" fmla="*/ 345839 h 345838"/>
                  <a:gd name="connsiteX1" fmla="*/ 119928 w 207782"/>
                  <a:gd name="connsiteY1" fmla="*/ 345839 h 345838"/>
                  <a:gd name="connsiteX2" fmla="*/ 0 w 207782"/>
                  <a:gd name="connsiteY2" fmla="*/ 172919 h 345838"/>
                  <a:gd name="connsiteX3" fmla="*/ 119928 w 207782"/>
                  <a:gd name="connsiteY3" fmla="*/ 0 h 345838"/>
                  <a:gd name="connsiteX4" fmla="*/ 207782 w 207782"/>
                  <a:gd name="connsiteY4" fmla="*/ 0 h 345838"/>
                  <a:gd name="connsiteX5" fmla="*/ 87854 w 207782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782" h="345838">
                    <a:moveTo>
                      <a:pt x="207782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7782" y="0"/>
                    </a:lnTo>
                    <a:lnTo>
                      <a:pt x="87854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3" name="任意多边形: 形状 84">
                <a:extLst>
                  <a:ext uri="{FF2B5EF4-FFF2-40B4-BE49-F238E27FC236}">
                    <a16:creationId xmlns:a16="http://schemas.microsoft.com/office/drawing/2014/main" id="{B37FC127-F2B7-3C47-8F9D-809378CCE2C1}"/>
                  </a:ext>
                </a:extLst>
              </p:cNvPr>
              <p:cNvSpPr/>
              <p:nvPr/>
            </p:nvSpPr>
            <p:spPr>
              <a:xfrm>
                <a:off x="3712781" y="4144384"/>
                <a:ext cx="207782" cy="345838"/>
              </a:xfrm>
              <a:custGeom>
                <a:avLst/>
                <a:gdLst>
                  <a:gd name="connsiteX0" fmla="*/ 207782 w 207782"/>
                  <a:gd name="connsiteY0" fmla="*/ 345839 h 345838"/>
                  <a:gd name="connsiteX1" fmla="*/ 119928 w 207782"/>
                  <a:gd name="connsiteY1" fmla="*/ 345839 h 345838"/>
                  <a:gd name="connsiteX2" fmla="*/ 0 w 207782"/>
                  <a:gd name="connsiteY2" fmla="*/ 172919 h 345838"/>
                  <a:gd name="connsiteX3" fmla="*/ 119928 w 207782"/>
                  <a:gd name="connsiteY3" fmla="*/ 0 h 345838"/>
                  <a:gd name="connsiteX4" fmla="*/ 207782 w 207782"/>
                  <a:gd name="connsiteY4" fmla="*/ 0 h 345838"/>
                  <a:gd name="connsiteX5" fmla="*/ 87854 w 207782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782" h="345838">
                    <a:moveTo>
                      <a:pt x="207782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7782" y="0"/>
                    </a:lnTo>
                    <a:lnTo>
                      <a:pt x="87854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4" name="任意多边形: 形状 85">
                <a:extLst>
                  <a:ext uri="{FF2B5EF4-FFF2-40B4-BE49-F238E27FC236}">
                    <a16:creationId xmlns:a16="http://schemas.microsoft.com/office/drawing/2014/main" id="{24C25AE3-026B-0B47-9012-0E41ACB2788F}"/>
                  </a:ext>
                </a:extLst>
              </p:cNvPr>
              <p:cNvSpPr/>
              <p:nvPr/>
            </p:nvSpPr>
            <p:spPr>
              <a:xfrm>
                <a:off x="3881517" y="4144384"/>
                <a:ext cx="207782" cy="345838"/>
              </a:xfrm>
              <a:custGeom>
                <a:avLst/>
                <a:gdLst>
                  <a:gd name="connsiteX0" fmla="*/ 207782 w 207782"/>
                  <a:gd name="connsiteY0" fmla="*/ 345839 h 345838"/>
                  <a:gd name="connsiteX1" fmla="*/ 119928 w 207782"/>
                  <a:gd name="connsiteY1" fmla="*/ 345839 h 345838"/>
                  <a:gd name="connsiteX2" fmla="*/ 0 w 207782"/>
                  <a:gd name="connsiteY2" fmla="*/ 172919 h 345838"/>
                  <a:gd name="connsiteX3" fmla="*/ 119928 w 207782"/>
                  <a:gd name="connsiteY3" fmla="*/ 0 h 345838"/>
                  <a:gd name="connsiteX4" fmla="*/ 207782 w 207782"/>
                  <a:gd name="connsiteY4" fmla="*/ 0 h 345838"/>
                  <a:gd name="connsiteX5" fmla="*/ 87854 w 207782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782" h="345838">
                    <a:moveTo>
                      <a:pt x="207782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7782" y="0"/>
                    </a:lnTo>
                    <a:lnTo>
                      <a:pt x="87854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5" name="任意多边形: 形状 86">
                <a:extLst>
                  <a:ext uri="{FF2B5EF4-FFF2-40B4-BE49-F238E27FC236}">
                    <a16:creationId xmlns:a16="http://schemas.microsoft.com/office/drawing/2014/main" id="{DF61558E-FF27-B944-A045-EAA49874AF20}"/>
                  </a:ext>
                </a:extLst>
              </p:cNvPr>
              <p:cNvSpPr/>
              <p:nvPr/>
            </p:nvSpPr>
            <p:spPr>
              <a:xfrm>
                <a:off x="4050253" y="4144384"/>
                <a:ext cx="207782" cy="345838"/>
              </a:xfrm>
              <a:custGeom>
                <a:avLst/>
                <a:gdLst>
                  <a:gd name="connsiteX0" fmla="*/ 207782 w 207782"/>
                  <a:gd name="connsiteY0" fmla="*/ 345839 h 345838"/>
                  <a:gd name="connsiteX1" fmla="*/ 119928 w 207782"/>
                  <a:gd name="connsiteY1" fmla="*/ 345839 h 345838"/>
                  <a:gd name="connsiteX2" fmla="*/ 0 w 207782"/>
                  <a:gd name="connsiteY2" fmla="*/ 172919 h 345838"/>
                  <a:gd name="connsiteX3" fmla="*/ 119928 w 207782"/>
                  <a:gd name="connsiteY3" fmla="*/ 0 h 345838"/>
                  <a:gd name="connsiteX4" fmla="*/ 207782 w 207782"/>
                  <a:gd name="connsiteY4" fmla="*/ 0 h 345838"/>
                  <a:gd name="connsiteX5" fmla="*/ 87854 w 207782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782" h="345838">
                    <a:moveTo>
                      <a:pt x="207782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7782" y="0"/>
                    </a:lnTo>
                    <a:lnTo>
                      <a:pt x="87854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6" name="任意多边形: 形状 87">
                <a:extLst>
                  <a:ext uri="{FF2B5EF4-FFF2-40B4-BE49-F238E27FC236}">
                    <a16:creationId xmlns:a16="http://schemas.microsoft.com/office/drawing/2014/main" id="{DC34A7D9-3085-8647-A944-3EF606605465}"/>
                  </a:ext>
                </a:extLst>
              </p:cNvPr>
              <p:cNvSpPr/>
              <p:nvPr/>
            </p:nvSpPr>
            <p:spPr>
              <a:xfrm>
                <a:off x="4220383" y="4144384"/>
                <a:ext cx="206387" cy="345838"/>
              </a:xfrm>
              <a:custGeom>
                <a:avLst/>
                <a:gdLst>
                  <a:gd name="connsiteX0" fmla="*/ 206388 w 206387"/>
                  <a:gd name="connsiteY0" fmla="*/ 345839 h 345838"/>
                  <a:gd name="connsiteX1" fmla="*/ 119928 w 206387"/>
                  <a:gd name="connsiteY1" fmla="*/ 345839 h 345838"/>
                  <a:gd name="connsiteX2" fmla="*/ 0 w 206387"/>
                  <a:gd name="connsiteY2" fmla="*/ 172919 h 345838"/>
                  <a:gd name="connsiteX3" fmla="*/ 119928 w 206387"/>
                  <a:gd name="connsiteY3" fmla="*/ 0 h 345838"/>
                  <a:gd name="connsiteX4" fmla="*/ 206388 w 206387"/>
                  <a:gd name="connsiteY4" fmla="*/ 0 h 345838"/>
                  <a:gd name="connsiteX5" fmla="*/ 86460 w 206387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6387" h="345838">
                    <a:moveTo>
                      <a:pt x="206388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6388" y="0"/>
                    </a:lnTo>
                    <a:lnTo>
                      <a:pt x="86460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7" name="任意多边形: 形状 88">
                <a:extLst>
                  <a:ext uri="{FF2B5EF4-FFF2-40B4-BE49-F238E27FC236}">
                    <a16:creationId xmlns:a16="http://schemas.microsoft.com/office/drawing/2014/main" id="{7F4DD455-230E-1841-874F-2C74502755AC}"/>
                  </a:ext>
                </a:extLst>
              </p:cNvPr>
              <p:cNvSpPr/>
              <p:nvPr/>
            </p:nvSpPr>
            <p:spPr>
              <a:xfrm>
                <a:off x="4389119" y="4144384"/>
                <a:ext cx="206387" cy="345838"/>
              </a:xfrm>
              <a:custGeom>
                <a:avLst/>
                <a:gdLst>
                  <a:gd name="connsiteX0" fmla="*/ 206388 w 206387"/>
                  <a:gd name="connsiteY0" fmla="*/ 345839 h 345838"/>
                  <a:gd name="connsiteX1" fmla="*/ 119928 w 206387"/>
                  <a:gd name="connsiteY1" fmla="*/ 345839 h 345838"/>
                  <a:gd name="connsiteX2" fmla="*/ 0 w 206387"/>
                  <a:gd name="connsiteY2" fmla="*/ 172919 h 345838"/>
                  <a:gd name="connsiteX3" fmla="*/ 119928 w 206387"/>
                  <a:gd name="connsiteY3" fmla="*/ 0 h 345838"/>
                  <a:gd name="connsiteX4" fmla="*/ 206388 w 206387"/>
                  <a:gd name="connsiteY4" fmla="*/ 0 h 345838"/>
                  <a:gd name="connsiteX5" fmla="*/ 86460 w 206387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6387" h="345838">
                    <a:moveTo>
                      <a:pt x="206388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6388" y="0"/>
                    </a:lnTo>
                    <a:lnTo>
                      <a:pt x="86460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8" name="任意多边形: 形状 89">
                <a:extLst>
                  <a:ext uri="{FF2B5EF4-FFF2-40B4-BE49-F238E27FC236}">
                    <a16:creationId xmlns:a16="http://schemas.microsoft.com/office/drawing/2014/main" id="{625D022A-7436-FE4D-862E-6EB36F3E53A7}"/>
                  </a:ext>
                </a:extLst>
              </p:cNvPr>
              <p:cNvSpPr/>
              <p:nvPr/>
            </p:nvSpPr>
            <p:spPr>
              <a:xfrm>
                <a:off x="4557855" y="4144384"/>
                <a:ext cx="206387" cy="345838"/>
              </a:xfrm>
              <a:custGeom>
                <a:avLst/>
                <a:gdLst>
                  <a:gd name="connsiteX0" fmla="*/ 206388 w 206387"/>
                  <a:gd name="connsiteY0" fmla="*/ 345839 h 345838"/>
                  <a:gd name="connsiteX1" fmla="*/ 119928 w 206387"/>
                  <a:gd name="connsiteY1" fmla="*/ 345839 h 345838"/>
                  <a:gd name="connsiteX2" fmla="*/ 0 w 206387"/>
                  <a:gd name="connsiteY2" fmla="*/ 172919 h 345838"/>
                  <a:gd name="connsiteX3" fmla="*/ 119928 w 206387"/>
                  <a:gd name="connsiteY3" fmla="*/ 0 h 345838"/>
                  <a:gd name="connsiteX4" fmla="*/ 206388 w 206387"/>
                  <a:gd name="connsiteY4" fmla="*/ 0 h 345838"/>
                  <a:gd name="connsiteX5" fmla="*/ 86460 w 206387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6387" h="345838">
                    <a:moveTo>
                      <a:pt x="206388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6388" y="0"/>
                    </a:lnTo>
                    <a:lnTo>
                      <a:pt x="86460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5473CE4-4A5B-8345-999B-F6F89A7218C3}"/>
                </a:ext>
              </a:extLst>
            </p:cNvPr>
            <p:cNvSpPr txBox="1"/>
            <p:nvPr/>
          </p:nvSpPr>
          <p:spPr>
            <a:xfrm>
              <a:off x="5908" y="3927"/>
              <a:ext cx="7517" cy="23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kern="0" dirty="0">
                  <a:solidFill>
                    <a:schemeClr val="tx1"/>
                  </a:solidFill>
                  <a:uFillTx/>
                  <a:latin typeface="Calibri" panose="020F0502020204030204" charset="0"/>
                  <a:cs typeface="Calibri" panose="020F0502020204030204" charset="0"/>
                </a:rPr>
                <a:t>Top 3 Incidents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Investigations, sick/injured/medical, verbal disputes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kern="0" dirty="0">
                  <a:solidFill>
                    <a:schemeClr val="tx1"/>
                  </a:solidFill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Motor Vehicle Incidents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kern="0" dirty="0">
                  <a:latin typeface="Calibri" panose="020F0502020204030204" pitchFamily="34" charset="0"/>
                  <a:cs typeface="Calibri" panose="020F0502020204030204" pitchFamily="34" charset="0"/>
                </a:rPr>
                <a:t>Largest subgroup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kern="0" dirty="0">
                  <a:solidFill>
                    <a:schemeClr val="tx1"/>
                  </a:solidFill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Many incidents involve a motor vehicle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kern="0" dirty="0">
                  <a:solidFill>
                    <a:schemeClr val="tx1"/>
                  </a:solidFill>
                  <a:uFillTx/>
                  <a:latin typeface="Calibri" panose="020F0502020204030204" charset="0"/>
                  <a:cs typeface="Calibri" panose="020F0502020204030204" charset="0"/>
                </a:rPr>
                <a:t>Suggestions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Promote legal knowledge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zh-CN" kern="0" dirty="0">
                  <a:solidFill>
                    <a:schemeClr val="tx1"/>
                  </a:solidFill>
                  <a:uFillTx/>
                  <a:latin typeface="Calibri" panose="020F0502020204030204" pitchFamily="34" charset="0"/>
                  <a:cs typeface="Calibri" panose="020F0502020204030204" pitchFamily="34" charset="0"/>
                  <a:sym typeface="+mn-ea"/>
                </a:rPr>
                <a:t>Improve city driving conditions</a:t>
              </a:r>
            </a:p>
          </p:txBody>
        </p:sp>
      </p:grpSp>
      <p:pic>
        <p:nvPicPr>
          <p:cNvPr id="13" name="音频 12">
            <a:hlinkClick r:id="" action="ppaction://media"/>
            <a:extLst>
              <a:ext uri="{FF2B5EF4-FFF2-40B4-BE49-F238E27FC236}">
                <a16:creationId xmlns:a16="http://schemas.microsoft.com/office/drawing/2014/main" id="{D67BC3FA-AC5D-B749-B6C4-7C8B05A347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503508" y="5531126"/>
            <a:ext cx="812800" cy="81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423FBA-4FCD-4FF6-A342-8FB0883491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4237" y="1676936"/>
            <a:ext cx="5543544" cy="3654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088"/>
    </mc:Choice>
    <mc:Fallback xmlns="">
      <p:transition spd="slow" advTm="67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4546"/>
            <a:ext cx="12192000" cy="685345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Monthly Incidents</a:t>
            </a:r>
          </a:p>
        </p:txBody>
      </p:sp>
      <p:pic>
        <p:nvPicPr>
          <p:cNvPr id="6" name="Picture 5" descr="Logo&#10;&#10;Description automatically generated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6353" y="5541676"/>
            <a:ext cx="1239113" cy="1239113"/>
          </a:xfrm>
          <a:prstGeom prst="rect">
            <a:avLst/>
          </a:prstGeom>
        </p:spPr>
      </p:pic>
      <p:pic>
        <p:nvPicPr>
          <p:cNvPr id="3" name="p1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405745" y="680720"/>
            <a:ext cx="619125" cy="619125"/>
          </a:xfrm>
          <a:prstGeom prst="rect">
            <a:avLst/>
          </a:prstGeom>
        </p:spPr>
      </p:pic>
      <p:grpSp>
        <p:nvGrpSpPr>
          <p:cNvPr id="10" name="组合 9" descr="7b0a202020202262756c6c6574223a20227b5c2263617465676f727949645c223a31303030362c5c2274656d706c61746549645c223a32303233313433357d222c0a202020202274657874626f78223a20227b5c2269645c223a32303334323131392c5c2263617465676f72795f69645c223a5c225c227d220a7d0a"/>
          <p:cNvGrpSpPr/>
          <p:nvPr/>
        </p:nvGrpSpPr>
        <p:grpSpPr>
          <a:xfrm>
            <a:off x="337504" y="2469515"/>
            <a:ext cx="5326010" cy="2396100"/>
            <a:chOff x="5581" y="3720"/>
            <a:chExt cx="8038" cy="3360"/>
          </a:xfrm>
        </p:grpSpPr>
        <p:grpSp>
          <p:nvGrpSpPr>
            <p:cNvPr id="82" name="图形 80"/>
            <p:cNvGrpSpPr/>
            <p:nvPr/>
          </p:nvGrpSpPr>
          <p:grpSpPr>
            <a:xfrm>
              <a:off x="5581" y="3720"/>
              <a:ext cx="8038" cy="3360"/>
              <a:chOff x="3544046" y="2362199"/>
              <a:chExt cx="5103908" cy="2133602"/>
            </a:xfrm>
          </p:grpSpPr>
          <p:sp>
            <p:nvSpPr>
              <p:cNvPr id="83" name="任意多边形: 形状 82"/>
              <p:cNvSpPr/>
              <p:nvPr/>
            </p:nvSpPr>
            <p:spPr>
              <a:xfrm>
                <a:off x="3669551" y="2362199"/>
                <a:ext cx="4983980" cy="2128024"/>
              </a:xfrm>
              <a:custGeom>
                <a:avLst/>
                <a:gdLst>
                  <a:gd name="connsiteX0" fmla="*/ 4983980 w 4983980"/>
                  <a:gd name="connsiteY0" fmla="*/ 2128024 h 2128024"/>
                  <a:gd name="connsiteX1" fmla="*/ 1172783 w 4983980"/>
                  <a:gd name="connsiteY1" fmla="*/ 2128024 h 2128024"/>
                  <a:gd name="connsiteX2" fmla="*/ 1126764 w 4983980"/>
                  <a:gd name="connsiteY2" fmla="*/ 2058299 h 2128024"/>
                  <a:gd name="connsiteX3" fmla="*/ 4914255 w 4983980"/>
                  <a:gd name="connsiteY3" fmla="*/ 2058299 h 2128024"/>
                  <a:gd name="connsiteX4" fmla="*/ 4914255 w 4983980"/>
                  <a:gd name="connsiteY4" fmla="*/ 69726 h 2128024"/>
                  <a:gd name="connsiteX5" fmla="*/ 69726 w 4983980"/>
                  <a:gd name="connsiteY5" fmla="*/ 69726 h 2128024"/>
                  <a:gd name="connsiteX6" fmla="*/ 69726 w 4983980"/>
                  <a:gd name="connsiteY6" fmla="*/ 1694331 h 2128024"/>
                  <a:gd name="connsiteX7" fmla="*/ 0 w 4983980"/>
                  <a:gd name="connsiteY7" fmla="*/ 1694331 h 2128024"/>
                  <a:gd name="connsiteX8" fmla="*/ 0 w 4983980"/>
                  <a:gd name="connsiteY8" fmla="*/ 0 h 2128024"/>
                  <a:gd name="connsiteX9" fmla="*/ 4983980 w 4983980"/>
                  <a:gd name="connsiteY9" fmla="*/ 0 h 2128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83980" h="2128024">
                    <a:moveTo>
                      <a:pt x="4983980" y="2128024"/>
                    </a:moveTo>
                    <a:lnTo>
                      <a:pt x="1172783" y="2128024"/>
                    </a:lnTo>
                    <a:lnTo>
                      <a:pt x="1126764" y="2058299"/>
                    </a:lnTo>
                    <a:lnTo>
                      <a:pt x="4914255" y="2058299"/>
                    </a:lnTo>
                    <a:lnTo>
                      <a:pt x="4914255" y="69726"/>
                    </a:lnTo>
                    <a:lnTo>
                      <a:pt x="69726" y="69726"/>
                    </a:lnTo>
                    <a:lnTo>
                      <a:pt x="69726" y="1694331"/>
                    </a:lnTo>
                    <a:lnTo>
                      <a:pt x="0" y="1694331"/>
                    </a:lnTo>
                    <a:lnTo>
                      <a:pt x="0" y="0"/>
                    </a:lnTo>
                    <a:lnTo>
                      <a:pt x="4983980" y="0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4" name="任意多边形: 形状 83"/>
              <p:cNvSpPr/>
              <p:nvPr/>
            </p:nvSpPr>
            <p:spPr>
              <a:xfrm>
                <a:off x="3544046" y="4144384"/>
                <a:ext cx="207782" cy="345838"/>
              </a:xfrm>
              <a:custGeom>
                <a:avLst/>
                <a:gdLst>
                  <a:gd name="connsiteX0" fmla="*/ 207782 w 207782"/>
                  <a:gd name="connsiteY0" fmla="*/ 345839 h 345838"/>
                  <a:gd name="connsiteX1" fmla="*/ 119928 w 207782"/>
                  <a:gd name="connsiteY1" fmla="*/ 345839 h 345838"/>
                  <a:gd name="connsiteX2" fmla="*/ 0 w 207782"/>
                  <a:gd name="connsiteY2" fmla="*/ 172919 h 345838"/>
                  <a:gd name="connsiteX3" fmla="*/ 119928 w 207782"/>
                  <a:gd name="connsiteY3" fmla="*/ 0 h 345838"/>
                  <a:gd name="connsiteX4" fmla="*/ 207782 w 207782"/>
                  <a:gd name="connsiteY4" fmla="*/ 0 h 345838"/>
                  <a:gd name="connsiteX5" fmla="*/ 87854 w 207782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782" h="345838">
                    <a:moveTo>
                      <a:pt x="207782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7782" y="0"/>
                    </a:lnTo>
                    <a:lnTo>
                      <a:pt x="87854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5" name="任意多边形: 形状 84"/>
              <p:cNvSpPr/>
              <p:nvPr/>
            </p:nvSpPr>
            <p:spPr>
              <a:xfrm>
                <a:off x="3712781" y="4144384"/>
                <a:ext cx="207782" cy="345838"/>
              </a:xfrm>
              <a:custGeom>
                <a:avLst/>
                <a:gdLst>
                  <a:gd name="connsiteX0" fmla="*/ 207782 w 207782"/>
                  <a:gd name="connsiteY0" fmla="*/ 345839 h 345838"/>
                  <a:gd name="connsiteX1" fmla="*/ 119928 w 207782"/>
                  <a:gd name="connsiteY1" fmla="*/ 345839 h 345838"/>
                  <a:gd name="connsiteX2" fmla="*/ 0 w 207782"/>
                  <a:gd name="connsiteY2" fmla="*/ 172919 h 345838"/>
                  <a:gd name="connsiteX3" fmla="*/ 119928 w 207782"/>
                  <a:gd name="connsiteY3" fmla="*/ 0 h 345838"/>
                  <a:gd name="connsiteX4" fmla="*/ 207782 w 207782"/>
                  <a:gd name="connsiteY4" fmla="*/ 0 h 345838"/>
                  <a:gd name="connsiteX5" fmla="*/ 87854 w 207782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782" h="345838">
                    <a:moveTo>
                      <a:pt x="207782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7782" y="0"/>
                    </a:lnTo>
                    <a:lnTo>
                      <a:pt x="87854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6" name="任意多边形: 形状 85"/>
              <p:cNvSpPr/>
              <p:nvPr/>
            </p:nvSpPr>
            <p:spPr>
              <a:xfrm>
                <a:off x="3881517" y="4144384"/>
                <a:ext cx="207782" cy="345838"/>
              </a:xfrm>
              <a:custGeom>
                <a:avLst/>
                <a:gdLst>
                  <a:gd name="connsiteX0" fmla="*/ 207782 w 207782"/>
                  <a:gd name="connsiteY0" fmla="*/ 345839 h 345838"/>
                  <a:gd name="connsiteX1" fmla="*/ 119928 w 207782"/>
                  <a:gd name="connsiteY1" fmla="*/ 345839 h 345838"/>
                  <a:gd name="connsiteX2" fmla="*/ 0 w 207782"/>
                  <a:gd name="connsiteY2" fmla="*/ 172919 h 345838"/>
                  <a:gd name="connsiteX3" fmla="*/ 119928 w 207782"/>
                  <a:gd name="connsiteY3" fmla="*/ 0 h 345838"/>
                  <a:gd name="connsiteX4" fmla="*/ 207782 w 207782"/>
                  <a:gd name="connsiteY4" fmla="*/ 0 h 345838"/>
                  <a:gd name="connsiteX5" fmla="*/ 87854 w 207782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782" h="345838">
                    <a:moveTo>
                      <a:pt x="207782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7782" y="0"/>
                    </a:lnTo>
                    <a:lnTo>
                      <a:pt x="87854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7" name="任意多边形: 形状 86"/>
              <p:cNvSpPr/>
              <p:nvPr/>
            </p:nvSpPr>
            <p:spPr>
              <a:xfrm>
                <a:off x="4050253" y="4144384"/>
                <a:ext cx="207782" cy="345838"/>
              </a:xfrm>
              <a:custGeom>
                <a:avLst/>
                <a:gdLst>
                  <a:gd name="connsiteX0" fmla="*/ 207782 w 207782"/>
                  <a:gd name="connsiteY0" fmla="*/ 345839 h 345838"/>
                  <a:gd name="connsiteX1" fmla="*/ 119928 w 207782"/>
                  <a:gd name="connsiteY1" fmla="*/ 345839 h 345838"/>
                  <a:gd name="connsiteX2" fmla="*/ 0 w 207782"/>
                  <a:gd name="connsiteY2" fmla="*/ 172919 h 345838"/>
                  <a:gd name="connsiteX3" fmla="*/ 119928 w 207782"/>
                  <a:gd name="connsiteY3" fmla="*/ 0 h 345838"/>
                  <a:gd name="connsiteX4" fmla="*/ 207782 w 207782"/>
                  <a:gd name="connsiteY4" fmla="*/ 0 h 345838"/>
                  <a:gd name="connsiteX5" fmla="*/ 87854 w 207782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782" h="345838">
                    <a:moveTo>
                      <a:pt x="207782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7782" y="0"/>
                    </a:lnTo>
                    <a:lnTo>
                      <a:pt x="87854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8" name="任意多边形: 形状 87"/>
              <p:cNvSpPr/>
              <p:nvPr/>
            </p:nvSpPr>
            <p:spPr>
              <a:xfrm>
                <a:off x="4220383" y="4144384"/>
                <a:ext cx="206387" cy="345838"/>
              </a:xfrm>
              <a:custGeom>
                <a:avLst/>
                <a:gdLst>
                  <a:gd name="connsiteX0" fmla="*/ 206388 w 206387"/>
                  <a:gd name="connsiteY0" fmla="*/ 345839 h 345838"/>
                  <a:gd name="connsiteX1" fmla="*/ 119928 w 206387"/>
                  <a:gd name="connsiteY1" fmla="*/ 345839 h 345838"/>
                  <a:gd name="connsiteX2" fmla="*/ 0 w 206387"/>
                  <a:gd name="connsiteY2" fmla="*/ 172919 h 345838"/>
                  <a:gd name="connsiteX3" fmla="*/ 119928 w 206387"/>
                  <a:gd name="connsiteY3" fmla="*/ 0 h 345838"/>
                  <a:gd name="connsiteX4" fmla="*/ 206388 w 206387"/>
                  <a:gd name="connsiteY4" fmla="*/ 0 h 345838"/>
                  <a:gd name="connsiteX5" fmla="*/ 86460 w 206387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6387" h="345838">
                    <a:moveTo>
                      <a:pt x="206388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6388" y="0"/>
                    </a:lnTo>
                    <a:lnTo>
                      <a:pt x="86460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9" name="任意多边形: 形状 88"/>
              <p:cNvSpPr/>
              <p:nvPr/>
            </p:nvSpPr>
            <p:spPr>
              <a:xfrm>
                <a:off x="4389119" y="4144384"/>
                <a:ext cx="206387" cy="345838"/>
              </a:xfrm>
              <a:custGeom>
                <a:avLst/>
                <a:gdLst>
                  <a:gd name="connsiteX0" fmla="*/ 206388 w 206387"/>
                  <a:gd name="connsiteY0" fmla="*/ 345839 h 345838"/>
                  <a:gd name="connsiteX1" fmla="*/ 119928 w 206387"/>
                  <a:gd name="connsiteY1" fmla="*/ 345839 h 345838"/>
                  <a:gd name="connsiteX2" fmla="*/ 0 w 206387"/>
                  <a:gd name="connsiteY2" fmla="*/ 172919 h 345838"/>
                  <a:gd name="connsiteX3" fmla="*/ 119928 w 206387"/>
                  <a:gd name="connsiteY3" fmla="*/ 0 h 345838"/>
                  <a:gd name="connsiteX4" fmla="*/ 206388 w 206387"/>
                  <a:gd name="connsiteY4" fmla="*/ 0 h 345838"/>
                  <a:gd name="connsiteX5" fmla="*/ 86460 w 206387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6387" h="345838">
                    <a:moveTo>
                      <a:pt x="206388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6388" y="0"/>
                    </a:lnTo>
                    <a:lnTo>
                      <a:pt x="86460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0" name="任意多边形: 形状 89"/>
              <p:cNvSpPr/>
              <p:nvPr/>
            </p:nvSpPr>
            <p:spPr>
              <a:xfrm>
                <a:off x="4557855" y="4144384"/>
                <a:ext cx="206387" cy="345838"/>
              </a:xfrm>
              <a:custGeom>
                <a:avLst/>
                <a:gdLst>
                  <a:gd name="connsiteX0" fmla="*/ 206388 w 206387"/>
                  <a:gd name="connsiteY0" fmla="*/ 345839 h 345838"/>
                  <a:gd name="connsiteX1" fmla="*/ 119928 w 206387"/>
                  <a:gd name="connsiteY1" fmla="*/ 345839 h 345838"/>
                  <a:gd name="connsiteX2" fmla="*/ 0 w 206387"/>
                  <a:gd name="connsiteY2" fmla="*/ 172919 h 345838"/>
                  <a:gd name="connsiteX3" fmla="*/ 119928 w 206387"/>
                  <a:gd name="connsiteY3" fmla="*/ 0 h 345838"/>
                  <a:gd name="connsiteX4" fmla="*/ 206388 w 206387"/>
                  <a:gd name="connsiteY4" fmla="*/ 0 h 345838"/>
                  <a:gd name="connsiteX5" fmla="*/ 86460 w 206387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6387" h="345838">
                    <a:moveTo>
                      <a:pt x="206388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6388" y="0"/>
                    </a:lnTo>
                    <a:lnTo>
                      <a:pt x="86460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5908" y="3927"/>
              <a:ext cx="7517" cy="2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kern="0" dirty="0">
                  <a:solidFill>
                    <a:schemeClr val="tx1"/>
                  </a:solidFill>
                  <a:uFillTx/>
                  <a:latin typeface="Calibri" panose="020F0502020204030204" charset="0"/>
                  <a:cs typeface="Calibri" panose="020F0502020204030204" charset="0"/>
                </a:rPr>
                <a:t>Incidents </a:t>
              </a:r>
              <a:r>
                <a:rPr lang="en-US" kern="0" dirty="0">
                  <a:ln>
                    <a:noFill/>
                  </a:ln>
                  <a:solidFill>
                    <a:srgbClr val="00B050"/>
                  </a:solidFill>
                  <a:uFillTx/>
                  <a:latin typeface="Calibri" panose="020F0502020204030204" charset="0"/>
                  <a:cs typeface="Calibri" panose="020F0502020204030204" charset="0"/>
                </a:rPr>
                <a:t>decrease </a:t>
              </a:r>
              <a:r>
                <a:rPr lang="en-US" kern="0" dirty="0">
                  <a:solidFill>
                    <a:schemeClr val="tx1"/>
                  </a:solidFill>
                  <a:uFillTx/>
                  <a:latin typeface="Calibri" panose="020F0502020204030204" charset="0"/>
                  <a:cs typeface="Calibri" panose="020F0502020204030204" charset="0"/>
                </a:rPr>
                <a:t>throughout the year</a:t>
              </a:r>
            </a:p>
            <a:p>
              <a:pPr marL="285750" indent="-28575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kern="0" dirty="0">
                  <a:solidFill>
                    <a:schemeClr val="tx1"/>
                  </a:solidFill>
                  <a:uFillTx/>
                  <a:latin typeface="Calibri" panose="020F0502020204030204" charset="0"/>
                  <a:cs typeface="Calibri" panose="020F0502020204030204" charset="0"/>
                </a:rPr>
                <a:t>August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kern="0" dirty="0">
                  <a:latin typeface="Calibri" panose="020F0502020204030204" charset="0"/>
                  <a:cs typeface="Calibri" panose="020F0502020204030204" charset="0"/>
                </a:rPr>
                <a:t>M</a:t>
              </a:r>
              <a:r>
                <a:rPr lang="en-US" kern="0" dirty="0">
                  <a:solidFill>
                    <a:schemeClr val="tx1"/>
                  </a:solidFill>
                  <a:uFillTx/>
                  <a:latin typeface="Calibri" panose="020F0502020204030204" charset="0"/>
                  <a:cs typeface="Calibri" panose="020F0502020204030204" charset="0"/>
                </a:rPr>
                <a:t>ost </a:t>
              </a:r>
              <a:r>
                <a:rPr lang="en-US" kern="0" dirty="0">
                  <a:solidFill>
                    <a:srgbClr val="FF0000"/>
                  </a:solidFill>
                  <a:uFillTx/>
                  <a:latin typeface="Calibri" panose="020F0502020204030204" charset="0"/>
                  <a:cs typeface="Calibri" panose="020F0502020204030204" charset="0"/>
                </a:rPr>
                <a:t>severe </a:t>
              </a:r>
              <a:r>
                <a:rPr lang="en-US" kern="0" dirty="0">
                  <a:solidFill>
                    <a:schemeClr val="tx1"/>
                  </a:solidFill>
                  <a:uFillTx/>
                  <a:latin typeface="Calibri" panose="020F0502020204030204" charset="0"/>
                  <a:cs typeface="Calibri" panose="020F0502020204030204" charset="0"/>
                </a:rPr>
                <a:t>month</a:t>
              </a:r>
            </a:p>
            <a:p>
              <a:pPr marL="285750" indent="-28575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kern="0" dirty="0">
                  <a:solidFill>
                    <a:schemeClr val="tx1"/>
                  </a:solidFill>
                  <a:uFillTx/>
                  <a:latin typeface="Calibri" panose="020F0502020204030204" charset="0"/>
                  <a:cs typeface="Calibri" panose="020F0502020204030204" charset="0"/>
                </a:rPr>
                <a:t>Suggestion</a:t>
              </a:r>
              <a:endParaRPr lang="en-US" kern="0" dirty="0">
                <a:latin typeface="Calibri" panose="020F0502020204030204" charset="0"/>
                <a:cs typeface="Calibri" panose="020F0502020204030204" charset="0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zh-CN" kern="0" dirty="0">
                  <a:latin typeface="Calibri" panose="020F0502020204030204" charset="0"/>
                  <a:cs typeface="Calibri" panose="020F0502020204030204" charset="0"/>
                  <a:sym typeface="+mn-ea"/>
                </a:rPr>
                <a:t>I</a:t>
              </a:r>
              <a:r>
                <a:rPr lang="en-US" altLang="zh-CN" dirty="0">
                  <a:latin typeface="Calibri" panose="020F0502020204030204" charset="0"/>
                  <a:cs typeface="Calibri" panose="020F0502020204030204" charset="0"/>
                  <a:sym typeface="+mn-ea"/>
                </a:rPr>
                <a:t>ncrease the frequency of delivery of public safety programs in August</a:t>
              </a:r>
              <a:endParaRPr lang="en-US" altLang="zh-CN" kern="0" dirty="0">
                <a:solidFill>
                  <a:schemeClr val="tx1"/>
                </a:solidFill>
                <a:uFillTx/>
                <a:latin typeface="Calibri" panose="020F0502020204030204" charset="0"/>
                <a:cs typeface="Calibri" panose="020F0502020204030204" charset="0"/>
                <a:sym typeface="+mn-ea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E8EA15B-78B5-4A5D-93F7-566582B79C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0617" y="1533526"/>
            <a:ext cx="5847232" cy="3876202"/>
          </a:xfrm>
          <a:prstGeom prst="rect">
            <a:avLst/>
          </a:prstGeom>
        </p:spPr>
      </p:pic>
      <p:grpSp>
        <p:nvGrpSpPr>
          <p:cNvPr id="7" name="组合 6" descr="7b0a202020202274657874626f78223a20227b5c2269645c223a32303334313730382c5c2263617465676f72795f69645c223a5c225c227d220a7d0a"/>
          <p:cNvGrpSpPr/>
          <p:nvPr/>
        </p:nvGrpSpPr>
        <p:grpSpPr>
          <a:xfrm>
            <a:off x="10180320" y="1533525"/>
            <a:ext cx="2111862" cy="756285"/>
            <a:chOff x="7215" y="4185"/>
            <a:chExt cx="5305" cy="2284"/>
          </a:xfrm>
        </p:grpSpPr>
        <p:pic>
          <p:nvPicPr>
            <p:cNvPr id="8" name="图片 7" descr="画板 9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215" y="4185"/>
              <a:ext cx="4483" cy="2284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7385" y="4490"/>
              <a:ext cx="5135" cy="13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200" b="1" dirty="0"/>
                <a:t>Red: Severe</a:t>
              </a:r>
            </a:p>
            <a:p>
              <a:r>
                <a:rPr lang="en-US" altLang="zh-CN" sz="1200" b="1" dirty="0"/>
                <a:t>Green: Acceptable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516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4546"/>
            <a:ext cx="12192000" cy="685345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Incidents by Hour</a:t>
            </a:r>
          </a:p>
        </p:txBody>
      </p:sp>
      <p:pic>
        <p:nvPicPr>
          <p:cNvPr id="6" name="Picture 5" descr="Logo&#10;&#10;Description automatically generated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6353" y="5541676"/>
            <a:ext cx="1239113" cy="1239113"/>
          </a:xfrm>
          <a:prstGeom prst="rect">
            <a:avLst/>
          </a:prstGeom>
        </p:spPr>
      </p:pic>
      <p:pic>
        <p:nvPicPr>
          <p:cNvPr id="3" name="p2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876280" y="828675"/>
            <a:ext cx="619125" cy="619125"/>
          </a:xfrm>
          <a:prstGeom prst="rect">
            <a:avLst/>
          </a:prstGeom>
        </p:spPr>
      </p:pic>
      <p:grpSp>
        <p:nvGrpSpPr>
          <p:cNvPr id="10" name="组合 9" descr="7b0a202020202262756c6c6574223a20227b5c2263617465676f727949645c223a31303030362c5c2274656d706c61746549645c223a32303233313433357d222c0a202020202274657874626f78223a20227b5c2269645c223a32303334323131392c5c2263617465676f72795f69645c223a5c225c227d220a7d0a"/>
          <p:cNvGrpSpPr/>
          <p:nvPr/>
        </p:nvGrpSpPr>
        <p:grpSpPr>
          <a:xfrm>
            <a:off x="291014" y="2447138"/>
            <a:ext cx="4921885" cy="1963723"/>
            <a:chOff x="5581" y="3816"/>
            <a:chExt cx="8046" cy="3351"/>
          </a:xfrm>
        </p:grpSpPr>
        <p:grpSp>
          <p:nvGrpSpPr>
            <p:cNvPr id="82" name="图形 80"/>
            <p:cNvGrpSpPr/>
            <p:nvPr/>
          </p:nvGrpSpPr>
          <p:grpSpPr>
            <a:xfrm>
              <a:off x="5581" y="3816"/>
              <a:ext cx="8046" cy="3351"/>
              <a:chOff x="3544046" y="2423022"/>
              <a:chExt cx="5108988" cy="2128024"/>
            </a:xfrm>
          </p:grpSpPr>
          <p:sp>
            <p:nvSpPr>
              <p:cNvPr id="83" name="任意多边形: 形状 82"/>
              <p:cNvSpPr/>
              <p:nvPr/>
            </p:nvSpPr>
            <p:spPr>
              <a:xfrm>
                <a:off x="3669054" y="2423022"/>
                <a:ext cx="4983980" cy="2128024"/>
              </a:xfrm>
              <a:custGeom>
                <a:avLst/>
                <a:gdLst>
                  <a:gd name="connsiteX0" fmla="*/ 4983980 w 4983980"/>
                  <a:gd name="connsiteY0" fmla="*/ 2128024 h 2128024"/>
                  <a:gd name="connsiteX1" fmla="*/ 1172783 w 4983980"/>
                  <a:gd name="connsiteY1" fmla="*/ 2128024 h 2128024"/>
                  <a:gd name="connsiteX2" fmla="*/ 1126764 w 4983980"/>
                  <a:gd name="connsiteY2" fmla="*/ 2058299 h 2128024"/>
                  <a:gd name="connsiteX3" fmla="*/ 4914255 w 4983980"/>
                  <a:gd name="connsiteY3" fmla="*/ 2058299 h 2128024"/>
                  <a:gd name="connsiteX4" fmla="*/ 4914255 w 4983980"/>
                  <a:gd name="connsiteY4" fmla="*/ 69726 h 2128024"/>
                  <a:gd name="connsiteX5" fmla="*/ 69726 w 4983980"/>
                  <a:gd name="connsiteY5" fmla="*/ 69726 h 2128024"/>
                  <a:gd name="connsiteX6" fmla="*/ 69726 w 4983980"/>
                  <a:gd name="connsiteY6" fmla="*/ 1694331 h 2128024"/>
                  <a:gd name="connsiteX7" fmla="*/ 0 w 4983980"/>
                  <a:gd name="connsiteY7" fmla="*/ 1694331 h 2128024"/>
                  <a:gd name="connsiteX8" fmla="*/ 0 w 4983980"/>
                  <a:gd name="connsiteY8" fmla="*/ 0 h 2128024"/>
                  <a:gd name="connsiteX9" fmla="*/ 4983980 w 4983980"/>
                  <a:gd name="connsiteY9" fmla="*/ 0 h 2128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83980" h="2128024">
                    <a:moveTo>
                      <a:pt x="4983980" y="2128024"/>
                    </a:moveTo>
                    <a:lnTo>
                      <a:pt x="1172783" y="2128024"/>
                    </a:lnTo>
                    <a:lnTo>
                      <a:pt x="1126764" y="2058299"/>
                    </a:lnTo>
                    <a:lnTo>
                      <a:pt x="4914255" y="2058299"/>
                    </a:lnTo>
                    <a:lnTo>
                      <a:pt x="4914255" y="69726"/>
                    </a:lnTo>
                    <a:lnTo>
                      <a:pt x="69726" y="69726"/>
                    </a:lnTo>
                    <a:lnTo>
                      <a:pt x="69726" y="1694331"/>
                    </a:lnTo>
                    <a:lnTo>
                      <a:pt x="0" y="1694331"/>
                    </a:lnTo>
                    <a:lnTo>
                      <a:pt x="0" y="0"/>
                    </a:lnTo>
                    <a:lnTo>
                      <a:pt x="4983980" y="0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4" name="任意多边形: 形状 83"/>
              <p:cNvSpPr/>
              <p:nvPr/>
            </p:nvSpPr>
            <p:spPr>
              <a:xfrm>
                <a:off x="3544046" y="4144384"/>
                <a:ext cx="207782" cy="345838"/>
              </a:xfrm>
              <a:custGeom>
                <a:avLst/>
                <a:gdLst>
                  <a:gd name="connsiteX0" fmla="*/ 207782 w 207782"/>
                  <a:gd name="connsiteY0" fmla="*/ 345839 h 345838"/>
                  <a:gd name="connsiteX1" fmla="*/ 119928 w 207782"/>
                  <a:gd name="connsiteY1" fmla="*/ 345839 h 345838"/>
                  <a:gd name="connsiteX2" fmla="*/ 0 w 207782"/>
                  <a:gd name="connsiteY2" fmla="*/ 172919 h 345838"/>
                  <a:gd name="connsiteX3" fmla="*/ 119928 w 207782"/>
                  <a:gd name="connsiteY3" fmla="*/ 0 h 345838"/>
                  <a:gd name="connsiteX4" fmla="*/ 207782 w 207782"/>
                  <a:gd name="connsiteY4" fmla="*/ 0 h 345838"/>
                  <a:gd name="connsiteX5" fmla="*/ 87854 w 207782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782" h="345838">
                    <a:moveTo>
                      <a:pt x="207782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7782" y="0"/>
                    </a:lnTo>
                    <a:lnTo>
                      <a:pt x="87854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5" name="任意多边形: 形状 84"/>
              <p:cNvSpPr/>
              <p:nvPr/>
            </p:nvSpPr>
            <p:spPr>
              <a:xfrm>
                <a:off x="3712781" y="4144384"/>
                <a:ext cx="207782" cy="345838"/>
              </a:xfrm>
              <a:custGeom>
                <a:avLst/>
                <a:gdLst>
                  <a:gd name="connsiteX0" fmla="*/ 207782 w 207782"/>
                  <a:gd name="connsiteY0" fmla="*/ 345839 h 345838"/>
                  <a:gd name="connsiteX1" fmla="*/ 119928 w 207782"/>
                  <a:gd name="connsiteY1" fmla="*/ 345839 h 345838"/>
                  <a:gd name="connsiteX2" fmla="*/ 0 w 207782"/>
                  <a:gd name="connsiteY2" fmla="*/ 172919 h 345838"/>
                  <a:gd name="connsiteX3" fmla="*/ 119928 w 207782"/>
                  <a:gd name="connsiteY3" fmla="*/ 0 h 345838"/>
                  <a:gd name="connsiteX4" fmla="*/ 207782 w 207782"/>
                  <a:gd name="connsiteY4" fmla="*/ 0 h 345838"/>
                  <a:gd name="connsiteX5" fmla="*/ 87854 w 207782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782" h="345838">
                    <a:moveTo>
                      <a:pt x="207782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7782" y="0"/>
                    </a:lnTo>
                    <a:lnTo>
                      <a:pt x="87854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6" name="任意多边形: 形状 85"/>
              <p:cNvSpPr/>
              <p:nvPr/>
            </p:nvSpPr>
            <p:spPr>
              <a:xfrm>
                <a:off x="3881517" y="4144384"/>
                <a:ext cx="207782" cy="345838"/>
              </a:xfrm>
              <a:custGeom>
                <a:avLst/>
                <a:gdLst>
                  <a:gd name="connsiteX0" fmla="*/ 207782 w 207782"/>
                  <a:gd name="connsiteY0" fmla="*/ 345839 h 345838"/>
                  <a:gd name="connsiteX1" fmla="*/ 119928 w 207782"/>
                  <a:gd name="connsiteY1" fmla="*/ 345839 h 345838"/>
                  <a:gd name="connsiteX2" fmla="*/ 0 w 207782"/>
                  <a:gd name="connsiteY2" fmla="*/ 172919 h 345838"/>
                  <a:gd name="connsiteX3" fmla="*/ 119928 w 207782"/>
                  <a:gd name="connsiteY3" fmla="*/ 0 h 345838"/>
                  <a:gd name="connsiteX4" fmla="*/ 207782 w 207782"/>
                  <a:gd name="connsiteY4" fmla="*/ 0 h 345838"/>
                  <a:gd name="connsiteX5" fmla="*/ 87854 w 207782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782" h="345838">
                    <a:moveTo>
                      <a:pt x="207782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7782" y="0"/>
                    </a:lnTo>
                    <a:lnTo>
                      <a:pt x="87854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7" name="任意多边形: 形状 86"/>
              <p:cNvSpPr/>
              <p:nvPr/>
            </p:nvSpPr>
            <p:spPr>
              <a:xfrm>
                <a:off x="4050253" y="4144384"/>
                <a:ext cx="207782" cy="345838"/>
              </a:xfrm>
              <a:custGeom>
                <a:avLst/>
                <a:gdLst>
                  <a:gd name="connsiteX0" fmla="*/ 207782 w 207782"/>
                  <a:gd name="connsiteY0" fmla="*/ 345839 h 345838"/>
                  <a:gd name="connsiteX1" fmla="*/ 119928 w 207782"/>
                  <a:gd name="connsiteY1" fmla="*/ 345839 h 345838"/>
                  <a:gd name="connsiteX2" fmla="*/ 0 w 207782"/>
                  <a:gd name="connsiteY2" fmla="*/ 172919 h 345838"/>
                  <a:gd name="connsiteX3" fmla="*/ 119928 w 207782"/>
                  <a:gd name="connsiteY3" fmla="*/ 0 h 345838"/>
                  <a:gd name="connsiteX4" fmla="*/ 207782 w 207782"/>
                  <a:gd name="connsiteY4" fmla="*/ 0 h 345838"/>
                  <a:gd name="connsiteX5" fmla="*/ 87854 w 207782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782" h="345838">
                    <a:moveTo>
                      <a:pt x="207782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7782" y="0"/>
                    </a:lnTo>
                    <a:lnTo>
                      <a:pt x="87854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8" name="任意多边形: 形状 87"/>
              <p:cNvSpPr/>
              <p:nvPr/>
            </p:nvSpPr>
            <p:spPr>
              <a:xfrm>
                <a:off x="4220383" y="4144384"/>
                <a:ext cx="206387" cy="345838"/>
              </a:xfrm>
              <a:custGeom>
                <a:avLst/>
                <a:gdLst>
                  <a:gd name="connsiteX0" fmla="*/ 206388 w 206387"/>
                  <a:gd name="connsiteY0" fmla="*/ 345839 h 345838"/>
                  <a:gd name="connsiteX1" fmla="*/ 119928 w 206387"/>
                  <a:gd name="connsiteY1" fmla="*/ 345839 h 345838"/>
                  <a:gd name="connsiteX2" fmla="*/ 0 w 206387"/>
                  <a:gd name="connsiteY2" fmla="*/ 172919 h 345838"/>
                  <a:gd name="connsiteX3" fmla="*/ 119928 w 206387"/>
                  <a:gd name="connsiteY3" fmla="*/ 0 h 345838"/>
                  <a:gd name="connsiteX4" fmla="*/ 206388 w 206387"/>
                  <a:gd name="connsiteY4" fmla="*/ 0 h 345838"/>
                  <a:gd name="connsiteX5" fmla="*/ 86460 w 206387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6387" h="345838">
                    <a:moveTo>
                      <a:pt x="206388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6388" y="0"/>
                    </a:lnTo>
                    <a:lnTo>
                      <a:pt x="86460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9" name="任意多边形: 形状 88"/>
              <p:cNvSpPr/>
              <p:nvPr/>
            </p:nvSpPr>
            <p:spPr>
              <a:xfrm>
                <a:off x="4389119" y="4144384"/>
                <a:ext cx="206387" cy="345838"/>
              </a:xfrm>
              <a:custGeom>
                <a:avLst/>
                <a:gdLst>
                  <a:gd name="connsiteX0" fmla="*/ 206388 w 206387"/>
                  <a:gd name="connsiteY0" fmla="*/ 345839 h 345838"/>
                  <a:gd name="connsiteX1" fmla="*/ 119928 w 206387"/>
                  <a:gd name="connsiteY1" fmla="*/ 345839 h 345838"/>
                  <a:gd name="connsiteX2" fmla="*/ 0 w 206387"/>
                  <a:gd name="connsiteY2" fmla="*/ 172919 h 345838"/>
                  <a:gd name="connsiteX3" fmla="*/ 119928 w 206387"/>
                  <a:gd name="connsiteY3" fmla="*/ 0 h 345838"/>
                  <a:gd name="connsiteX4" fmla="*/ 206388 w 206387"/>
                  <a:gd name="connsiteY4" fmla="*/ 0 h 345838"/>
                  <a:gd name="connsiteX5" fmla="*/ 86460 w 206387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6387" h="345838">
                    <a:moveTo>
                      <a:pt x="206388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6388" y="0"/>
                    </a:lnTo>
                    <a:lnTo>
                      <a:pt x="86460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0" name="任意多边形: 形状 89"/>
              <p:cNvSpPr/>
              <p:nvPr/>
            </p:nvSpPr>
            <p:spPr>
              <a:xfrm>
                <a:off x="4557855" y="4144384"/>
                <a:ext cx="206387" cy="345838"/>
              </a:xfrm>
              <a:custGeom>
                <a:avLst/>
                <a:gdLst>
                  <a:gd name="connsiteX0" fmla="*/ 206388 w 206387"/>
                  <a:gd name="connsiteY0" fmla="*/ 345839 h 345838"/>
                  <a:gd name="connsiteX1" fmla="*/ 119928 w 206387"/>
                  <a:gd name="connsiteY1" fmla="*/ 345839 h 345838"/>
                  <a:gd name="connsiteX2" fmla="*/ 0 w 206387"/>
                  <a:gd name="connsiteY2" fmla="*/ 172919 h 345838"/>
                  <a:gd name="connsiteX3" fmla="*/ 119928 w 206387"/>
                  <a:gd name="connsiteY3" fmla="*/ 0 h 345838"/>
                  <a:gd name="connsiteX4" fmla="*/ 206388 w 206387"/>
                  <a:gd name="connsiteY4" fmla="*/ 0 h 345838"/>
                  <a:gd name="connsiteX5" fmla="*/ 86460 w 206387"/>
                  <a:gd name="connsiteY5" fmla="*/ 172919 h 34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6387" h="345838">
                    <a:moveTo>
                      <a:pt x="206388" y="345839"/>
                    </a:moveTo>
                    <a:lnTo>
                      <a:pt x="119928" y="345839"/>
                    </a:lnTo>
                    <a:lnTo>
                      <a:pt x="0" y="172919"/>
                    </a:lnTo>
                    <a:lnTo>
                      <a:pt x="119928" y="0"/>
                    </a:lnTo>
                    <a:lnTo>
                      <a:pt x="206388" y="0"/>
                    </a:lnTo>
                    <a:lnTo>
                      <a:pt x="86460" y="172919"/>
                    </a:lnTo>
                    <a:close/>
                  </a:path>
                </a:pathLst>
              </a:custGeom>
              <a:solidFill>
                <a:srgbClr val="26529E"/>
              </a:solidFill>
              <a:ln w="13923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5909" y="3927"/>
              <a:ext cx="7718" cy="1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kern="0" dirty="0">
                  <a:solidFill>
                    <a:schemeClr val="tx1"/>
                  </a:solidFill>
                  <a:uFillTx/>
                  <a:latin typeface="Calibri" panose="020F0502020204030204" charset="0"/>
                  <a:cs typeface="Calibri" panose="020F0502020204030204" charset="0"/>
                </a:rPr>
                <a:t>Most incidents between 11am – 7pm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kern="0" dirty="0">
                  <a:latin typeface="Calibri" panose="020F0502020204030204" charset="0"/>
                  <a:cs typeface="Calibri" panose="020F0502020204030204" charset="0"/>
                </a:rPr>
                <a:t>Rush hour traffic</a:t>
              </a:r>
              <a:endParaRPr lang="en-US" kern="0" dirty="0">
                <a:solidFill>
                  <a:schemeClr val="tx1"/>
                </a:solidFill>
                <a:uFillTx/>
                <a:latin typeface="Calibri" panose="020F0502020204030204" charset="0"/>
                <a:cs typeface="Calibri" panose="020F0502020204030204" charset="0"/>
              </a:endParaRPr>
            </a:p>
            <a:p>
              <a:pPr marL="285750" indent="-28575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kern="0" dirty="0">
                  <a:solidFill>
                    <a:schemeClr val="tx1"/>
                  </a:solidFill>
                  <a:uFillTx/>
                  <a:latin typeface="Calibri" panose="020F0502020204030204" charset="0"/>
                  <a:cs typeface="Calibri" panose="020F0502020204030204" charset="0"/>
                </a:rPr>
                <a:t>Least incidents between 3am – 6am</a:t>
              </a:r>
            </a:p>
            <a:p>
              <a:pPr marL="285750" indent="-28575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zh-CN" kern="0" dirty="0">
                  <a:solidFill>
                    <a:schemeClr val="tx1"/>
                  </a:solidFill>
                  <a:uFillTx/>
                  <a:latin typeface="Calibri" panose="020F0502020204030204" charset="0"/>
                  <a:cs typeface="Calibri" panose="020F0502020204030204" charset="0"/>
                  <a:sym typeface="+mn-ea"/>
                </a:rPr>
                <a:t>Suggestion</a:t>
              </a:r>
              <a:endParaRPr lang="en-US" altLang="zh-CN" kern="0" dirty="0">
                <a:latin typeface="Calibri" panose="020F0502020204030204" charset="0"/>
                <a:cs typeface="Calibri" panose="020F0502020204030204" charset="0"/>
                <a:sym typeface="+mn-ea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zh-CN" kern="0" dirty="0">
                  <a:uFillTx/>
                  <a:latin typeface="Calibri" panose="020F0502020204030204" charset="0"/>
                  <a:cs typeface="Calibri" panose="020F0502020204030204" charset="0"/>
                  <a:sym typeface="+mn-ea"/>
                </a:rPr>
                <a:t>Implement better traffic laws</a:t>
              </a:r>
            </a:p>
            <a:p>
              <a:pPr marL="285750" indent="-28575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altLang="zh-CN" kern="0" dirty="0">
                <a:solidFill>
                  <a:schemeClr val="tx1"/>
                </a:solidFill>
                <a:uFillTx/>
                <a:latin typeface="Calibri" panose="020F0502020204030204" charset="0"/>
                <a:cs typeface="Calibri" panose="020F0502020204030204" charset="0"/>
                <a:sym typeface="+mn-ea"/>
              </a:endParaRP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</a:pPr>
              <a:endParaRPr lang="en-US" altLang="zh-CN" kern="0" dirty="0">
                <a:solidFill>
                  <a:schemeClr val="tx1"/>
                </a:solidFill>
                <a:uFillTx/>
                <a:latin typeface="Calibri" panose="020F0502020204030204" charset="0"/>
                <a:cs typeface="Calibri" panose="020F0502020204030204" charset="0"/>
                <a:sym typeface="+mn-ea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121367A-EC25-4B69-A9D6-6D81AD8F2D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0230" y="1447800"/>
            <a:ext cx="4944698" cy="39452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588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301B27"/>
      </a:dk2>
      <a:lt2>
        <a:srgbClr val="F0F3F3"/>
      </a:lt2>
      <a:accent1>
        <a:srgbClr val="C34D5F"/>
      </a:accent1>
      <a:accent2>
        <a:srgbClr val="B13B7E"/>
      </a:accent2>
      <a:accent3>
        <a:srgbClr val="C34DC2"/>
      </a:accent3>
      <a:accent4>
        <a:srgbClr val="813BB1"/>
      </a:accent4>
      <a:accent5>
        <a:srgbClr val="624DC3"/>
      </a:accent5>
      <a:accent6>
        <a:srgbClr val="3B57B1"/>
      </a:accent6>
      <a:hlink>
        <a:srgbClr val="7C55C6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258</Words>
  <Application>Microsoft Office PowerPoint</Application>
  <PresentationFormat>Widescreen</PresentationFormat>
  <Paragraphs>66</Paragraphs>
  <Slides>10</Slides>
  <Notes>4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Neue Haas Grotesk Text Pro</vt:lpstr>
      <vt:lpstr>AccentBoxVTI</vt:lpstr>
      <vt:lpstr>Boston Crime Incident Report Dashboard</vt:lpstr>
      <vt:lpstr>Introduction</vt:lpstr>
      <vt:lpstr>Boston Incident Report Dashboard</vt:lpstr>
      <vt:lpstr>Labels &amp; Filters</vt:lpstr>
      <vt:lpstr>Crime Incidents Regional Distribution Map</vt:lpstr>
      <vt:lpstr>District Incidents </vt:lpstr>
      <vt:lpstr>Incident Types</vt:lpstr>
      <vt:lpstr>Monthly Incidents</vt:lpstr>
      <vt:lpstr>Incidents by Hour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Boston Crime Incident Report Dashboard</dc:title>
  <dc:creator>Tomoshige</dc:creator>
  <cp:lastModifiedBy>John DiSessa</cp:lastModifiedBy>
  <cp:revision>31</cp:revision>
  <dcterms:created xsi:type="dcterms:W3CDTF">2022-02-17T04:21:00Z</dcterms:created>
  <dcterms:modified xsi:type="dcterms:W3CDTF">2022-02-20T00:47:06Z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05B180E4A436441392181ECBD94081AA</vt:lpwstr>
  </property>
  <property fmtid="{D5CDD505-2E9C-101B-9397-08002B2CF9AE}" pid="3" name="KSOProductBuildVer">
    <vt:lpwstr>2052-11.1.0.11365</vt:lpwstr>
  </property>
</Properties>
</file>